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Lst>
  <p:notesMasterIdLst>
    <p:notesMasterId r:id="rId78"/>
  </p:notesMasterIdLst>
  <p:sldIdLst>
    <p:sldId id="257" r:id="rId3"/>
    <p:sldId id="263" r:id="rId4"/>
    <p:sldId id="258" r:id="rId5"/>
    <p:sldId id="276" r:id="rId6"/>
    <p:sldId id="278" r:id="rId7"/>
    <p:sldId id="288" r:id="rId8"/>
    <p:sldId id="289" r:id="rId9"/>
    <p:sldId id="279" r:id="rId10"/>
    <p:sldId id="281" r:id="rId11"/>
    <p:sldId id="282" r:id="rId12"/>
    <p:sldId id="283" r:id="rId13"/>
    <p:sldId id="284" r:id="rId14"/>
    <p:sldId id="286" r:id="rId15"/>
    <p:sldId id="290" r:id="rId16"/>
    <p:sldId id="287" r:id="rId17"/>
    <p:sldId id="291" r:id="rId18"/>
    <p:sldId id="269" r:id="rId19"/>
    <p:sldId id="292" r:id="rId20"/>
    <p:sldId id="296" r:id="rId21"/>
    <p:sldId id="297" r:id="rId22"/>
    <p:sldId id="293" r:id="rId23"/>
    <p:sldId id="299" r:id="rId24"/>
    <p:sldId id="294" r:id="rId25"/>
    <p:sldId id="295" r:id="rId26"/>
    <p:sldId id="298" r:id="rId27"/>
    <p:sldId id="300" r:id="rId28"/>
    <p:sldId id="301" r:id="rId29"/>
    <p:sldId id="302" r:id="rId30"/>
    <p:sldId id="303" r:id="rId31"/>
    <p:sldId id="270" r:id="rId32"/>
    <p:sldId id="304" r:id="rId33"/>
    <p:sldId id="305" r:id="rId34"/>
    <p:sldId id="306" r:id="rId35"/>
    <p:sldId id="307" r:id="rId36"/>
    <p:sldId id="308" r:id="rId37"/>
    <p:sldId id="309" r:id="rId38"/>
    <p:sldId id="310" r:id="rId39"/>
    <p:sldId id="311" r:id="rId40"/>
    <p:sldId id="271" r:id="rId41"/>
    <p:sldId id="314" r:id="rId42"/>
    <p:sldId id="312" r:id="rId43"/>
    <p:sldId id="313" r:id="rId44"/>
    <p:sldId id="316" r:id="rId45"/>
    <p:sldId id="317" r:id="rId46"/>
    <p:sldId id="318" r:id="rId47"/>
    <p:sldId id="319" r:id="rId48"/>
    <p:sldId id="320" r:id="rId49"/>
    <p:sldId id="321" r:id="rId50"/>
    <p:sldId id="322" r:id="rId51"/>
    <p:sldId id="323" r:id="rId52"/>
    <p:sldId id="324" r:id="rId53"/>
    <p:sldId id="325" r:id="rId54"/>
    <p:sldId id="326" r:id="rId55"/>
    <p:sldId id="273" r:id="rId56"/>
    <p:sldId id="327" r:id="rId57"/>
    <p:sldId id="329" r:id="rId58"/>
    <p:sldId id="330" r:id="rId59"/>
    <p:sldId id="331" r:id="rId60"/>
    <p:sldId id="332" r:id="rId61"/>
    <p:sldId id="333" r:id="rId62"/>
    <p:sldId id="274" r:id="rId63"/>
    <p:sldId id="334" r:id="rId64"/>
    <p:sldId id="335" r:id="rId65"/>
    <p:sldId id="336" r:id="rId66"/>
    <p:sldId id="285" r:id="rId67"/>
    <p:sldId id="275" r:id="rId68"/>
    <p:sldId id="337" r:id="rId69"/>
    <p:sldId id="338" r:id="rId70"/>
    <p:sldId id="339" r:id="rId71"/>
    <p:sldId id="340" r:id="rId72"/>
    <p:sldId id="341" r:id="rId73"/>
    <p:sldId id="342" r:id="rId74"/>
    <p:sldId id="343" r:id="rId75"/>
    <p:sldId id="345" r:id="rId76"/>
    <p:sldId id="344"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customXml" Target="../customXml/item2.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51F1C-79B3-2344-809E-D05F91E229E9}" type="datetimeFigureOut">
              <a:rPr lang="fr-FR" smtClean="0"/>
              <a:t>01/06/2023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6E639-DFF8-2840-94B5-13F0C6A5D3CB}" type="slidenum">
              <a:rPr lang="fr-FR" smtClean="0"/>
              <a:t>‹N°›</a:t>
            </a:fld>
            <a:endParaRPr lang="fr-FR"/>
          </a:p>
        </p:txBody>
      </p:sp>
    </p:spTree>
    <p:extLst>
      <p:ext uri="{BB962C8B-B14F-4D97-AF65-F5344CB8AC3E}">
        <p14:creationId xmlns:p14="http://schemas.microsoft.com/office/powerpoint/2010/main" val="2438997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65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94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Diapositive de titre">
    <p:bg>
      <p:bgPr>
        <a:solidFill>
          <a:schemeClr val="accent2"/>
        </a:solidFill>
        <a:effectLst/>
      </p:bgPr>
    </p:bg>
    <p:spTree>
      <p:nvGrpSpPr>
        <p:cNvPr id="1" name="Shape 15"/>
        <p:cNvGrpSpPr/>
        <p:nvPr/>
      </p:nvGrpSpPr>
      <p:grpSpPr>
        <a:xfrm>
          <a:off x="0" y="0"/>
          <a:ext cx="0" cy="0"/>
          <a:chOff x="0" y="0"/>
          <a:chExt cx="0" cy="0"/>
        </a:xfrm>
      </p:grpSpPr>
      <p:sp>
        <p:nvSpPr>
          <p:cNvPr id="16" name="Google Shape;16;p169"/>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9"/>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8" name="Google Shape;18;p16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29485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Titre vertical et texte">
    <p:spTree>
      <p:nvGrpSpPr>
        <p:cNvPr id="1" name="Shape 92"/>
        <p:cNvGrpSpPr/>
        <p:nvPr/>
      </p:nvGrpSpPr>
      <p:grpSpPr>
        <a:xfrm>
          <a:off x="0" y="0"/>
          <a:ext cx="0" cy="0"/>
          <a:chOff x="0" y="0"/>
          <a:chExt cx="0" cy="0"/>
        </a:xfrm>
      </p:grpSpPr>
      <p:sp>
        <p:nvSpPr>
          <p:cNvPr id="93" name="Google Shape;93;p179"/>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79"/>
          <p:cNvSpPr txBox="1">
            <a:spLocks noGrp="1"/>
          </p:cNvSpPr>
          <p:nvPr>
            <p:ph type="body" idx="1"/>
          </p:nvPr>
        </p:nvSpPr>
        <p:spPr>
          <a:xfrm rot="5400000">
            <a:off x="2838640" y="329755"/>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5" name="Google Shape;95;p17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7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284814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27"/>
        <p:cNvGrpSpPr/>
        <p:nvPr/>
      </p:nvGrpSpPr>
      <p:grpSpPr>
        <a:xfrm>
          <a:off x="0" y="0"/>
          <a:ext cx="0" cy="0"/>
          <a:chOff x="0" y="0"/>
          <a:chExt cx="0" cy="0"/>
        </a:xfrm>
      </p:grpSpPr>
      <p:sp>
        <p:nvSpPr>
          <p:cNvPr id="28" name="Google Shape;28;p17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0"/>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0" name="Google Shape;30;p17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1291216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u avec légende" type="objTx">
  <p:cSld name="Contenu avec légende">
    <p:spTree>
      <p:nvGrpSpPr>
        <p:cNvPr id="1" name="Shape 49"/>
        <p:cNvGrpSpPr/>
        <p:nvPr/>
      </p:nvGrpSpPr>
      <p:grpSpPr>
        <a:xfrm>
          <a:off x="0" y="0"/>
          <a:ext cx="0" cy="0"/>
          <a:chOff x="0" y="0"/>
          <a:chExt cx="0" cy="0"/>
        </a:xfrm>
      </p:grpSpPr>
      <p:sp>
        <p:nvSpPr>
          <p:cNvPr id="50" name="Google Shape;50;p173"/>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73"/>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73"/>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53" name="Google Shape;53;p173"/>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54" name="Google Shape;54;p17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73"/>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7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170127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e de titre" type="title">
  <p:cSld name="Diapositive de titre">
    <p:bg>
      <p:bgPr>
        <a:solidFill>
          <a:schemeClr val="accent2"/>
        </a:solidFill>
        <a:effectLst/>
      </p:bgPr>
    </p:bg>
    <p:spTree>
      <p:nvGrpSpPr>
        <p:cNvPr id="1" name="Shape 57"/>
        <p:cNvGrpSpPr/>
        <p:nvPr/>
      </p:nvGrpSpPr>
      <p:grpSpPr>
        <a:xfrm>
          <a:off x="0" y="0"/>
          <a:ext cx="0" cy="0"/>
          <a:chOff x="0" y="0"/>
          <a:chExt cx="0" cy="0"/>
        </a:xfrm>
      </p:grpSpPr>
      <p:sp>
        <p:nvSpPr>
          <p:cNvPr id="58" name="Google Shape;58;p168"/>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68"/>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60" name="Google Shape;60;p16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3427267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de section" type="secHead">
  <p:cSld name="Titre de section">
    <p:bg>
      <p:bgPr>
        <a:solidFill>
          <a:schemeClr val="accent1"/>
        </a:solidFill>
        <a:effectLst/>
      </p:bgPr>
    </p:bg>
    <p:spTree>
      <p:nvGrpSpPr>
        <p:cNvPr id="1" name="Shape 63"/>
        <p:cNvGrpSpPr/>
        <p:nvPr/>
      </p:nvGrpSpPr>
      <p:grpSpPr>
        <a:xfrm>
          <a:off x="0" y="0"/>
          <a:ext cx="0" cy="0"/>
          <a:chOff x="0" y="0"/>
          <a:chExt cx="0" cy="0"/>
        </a:xfrm>
      </p:grpSpPr>
      <p:sp>
        <p:nvSpPr>
          <p:cNvPr id="64" name="Google Shape;64;p174"/>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4"/>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66" name="Google Shape;66;p17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7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7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236991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re seul">
    <p:spTree>
      <p:nvGrpSpPr>
        <p:cNvPr id="1" name="Shape 69"/>
        <p:cNvGrpSpPr/>
        <p:nvPr/>
      </p:nvGrpSpPr>
      <p:grpSpPr>
        <a:xfrm>
          <a:off x="0" y="0"/>
          <a:ext cx="0" cy="0"/>
          <a:chOff x="0" y="0"/>
          <a:chExt cx="0" cy="0"/>
        </a:xfrm>
      </p:grpSpPr>
      <p:sp>
        <p:nvSpPr>
          <p:cNvPr id="70" name="Google Shape;70;p17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7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7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52557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Vide">
    <p:spTree>
      <p:nvGrpSpPr>
        <p:cNvPr id="1" name="Shape 74"/>
        <p:cNvGrpSpPr/>
        <p:nvPr/>
      </p:nvGrpSpPr>
      <p:grpSpPr>
        <a:xfrm>
          <a:off x="0" y="0"/>
          <a:ext cx="0" cy="0"/>
          <a:chOff x="0" y="0"/>
          <a:chExt cx="0" cy="0"/>
        </a:xfrm>
      </p:grpSpPr>
      <p:sp>
        <p:nvSpPr>
          <p:cNvPr id="75" name="Google Shape;75;p17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76214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Image avec légende">
    <p:spTree>
      <p:nvGrpSpPr>
        <p:cNvPr id="1" name="Shape 78"/>
        <p:cNvGrpSpPr/>
        <p:nvPr/>
      </p:nvGrpSpPr>
      <p:grpSpPr>
        <a:xfrm>
          <a:off x="0" y="0"/>
          <a:ext cx="0" cy="0"/>
          <a:chOff x="0" y="0"/>
          <a:chExt cx="0" cy="0"/>
        </a:xfrm>
      </p:grpSpPr>
      <p:sp>
        <p:nvSpPr>
          <p:cNvPr id="79" name="Google Shape;79;p177"/>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7"/>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7"/>
          <p:cNvSpPr>
            <a:spLocks noGrp="1"/>
          </p:cNvSpPr>
          <p:nvPr>
            <p:ph type="pic" idx="2"/>
          </p:nvPr>
        </p:nvSpPr>
        <p:spPr>
          <a:xfrm>
            <a:off x="6095999" y="0"/>
            <a:ext cx="6102097" cy="6858000"/>
          </a:xfrm>
          <a:prstGeom prst="rect">
            <a:avLst/>
          </a:prstGeom>
          <a:solidFill>
            <a:srgbClr val="BFBFBF"/>
          </a:solidFill>
          <a:ln>
            <a:noFill/>
          </a:ln>
        </p:spPr>
      </p:sp>
      <p:sp>
        <p:nvSpPr>
          <p:cNvPr id="82" name="Google Shape;82;p177"/>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83" name="Google Shape;83;p17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7"/>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7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2664963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Titre et texte vertical">
    <p:spTree>
      <p:nvGrpSpPr>
        <p:cNvPr id="1" name="Shape 86"/>
        <p:cNvGrpSpPr/>
        <p:nvPr/>
      </p:nvGrpSpPr>
      <p:grpSpPr>
        <a:xfrm>
          <a:off x="0" y="0"/>
          <a:ext cx="0" cy="0"/>
          <a:chOff x="0" y="0"/>
          <a:chExt cx="0" cy="0"/>
        </a:xfrm>
      </p:grpSpPr>
      <p:sp>
        <p:nvSpPr>
          <p:cNvPr id="87" name="Google Shape;87;p17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78"/>
          <p:cNvSpPr txBox="1">
            <a:spLocks noGrp="1"/>
          </p:cNvSpPr>
          <p:nvPr>
            <p:ph type="body" idx="1"/>
          </p:nvPr>
        </p:nvSpPr>
        <p:spPr>
          <a:xfrm rot="5400000">
            <a:off x="4545009" y="324171"/>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9" name="Google Shape;89;p17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7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276190335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6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7"/>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12" name="Google Shape;12;p16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3" name="Google Shape;13;p16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4" name="Google Shape;14;p16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1392244600"/>
      </p:ext>
    </p:extLst>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
        <p:cNvGrpSpPr/>
        <p:nvPr/>
      </p:nvGrpSpPr>
      <p:grpSpPr>
        <a:xfrm>
          <a:off x="0" y="0"/>
          <a:ext cx="0" cy="0"/>
          <a:chOff x="0" y="0"/>
          <a:chExt cx="0" cy="0"/>
        </a:xfrm>
      </p:grpSpPr>
      <p:sp>
        <p:nvSpPr>
          <p:cNvPr id="22" name="Google Shape;22;p16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166"/>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4" name="Google Shape;24;p16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5" name="Google Shape;25;p16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6" name="Google Shape;26;p16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3144752541"/>
      </p:ext>
    </p:extLst>
  </p:cSld>
  <p:clrMap bg1="lt1" tx1="dk1" bg2="dk2" tx2="lt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hyperlink" Target="https://esokia.com/fr/services/design-ux-ui" TargetMode="External"/><Relationship Id="rId2" Type="http://schemas.openxmlformats.org/officeDocument/2006/relationships/hyperlink" Target="https://www.esokia.com/fr/blog/comment-ameliorer-le-referencement-naturel-de-votre-site-interne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3" name="Google Shape;103;p1"/>
          <p:cNvPicPr preferRelativeResize="0"/>
          <p:nvPr/>
        </p:nvPicPr>
        <p:blipFill rotWithShape="1">
          <a:blip r:embed="rId3">
            <a:alphaModFix/>
          </a:blip>
          <a:srcRect/>
          <a:stretch/>
        </p:blipFill>
        <p:spPr>
          <a:xfrm>
            <a:off x="0" y="-8504"/>
            <a:ext cx="12192000" cy="3141663"/>
          </a:xfrm>
          <a:prstGeom prst="rect">
            <a:avLst/>
          </a:prstGeom>
          <a:noFill/>
          <a:ln>
            <a:noFill/>
          </a:ln>
        </p:spPr>
      </p:pic>
      <p:pic>
        <p:nvPicPr>
          <p:cNvPr id="104" name="Google Shape;104;p1" descr="Logo de UTOPIOS"/>
          <p:cNvPicPr preferRelativeResize="0"/>
          <p:nvPr/>
        </p:nvPicPr>
        <p:blipFill rotWithShape="1">
          <a:blip r:embed="rId4">
            <a:alphaModFix/>
          </a:blip>
          <a:srcRect/>
          <a:stretch/>
        </p:blipFill>
        <p:spPr>
          <a:xfrm>
            <a:off x="945154" y="3927636"/>
            <a:ext cx="1574800" cy="1574800"/>
          </a:xfrm>
          <a:prstGeom prst="rect">
            <a:avLst/>
          </a:prstGeom>
          <a:noFill/>
          <a:ln>
            <a:noFill/>
          </a:ln>
        </p:spPr>
      </p:pic>
      <p:pic>
        <p:nvPicPr>
          <p:cNvPr id="1028" name="Picture 4" descr="web_designing_course_in_bathinda">
            <a:extLst>
              <a:ext uri="{FF2B5EF4-FFF2-40B4-BE49-F238E27FC236}">
                <a16:creationId xmlns:a16="http://schemas.microsoft.com/office/drawing/2014/main" id="{22AD732B-03D0-01A6-72B4-D504E1312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2469" y="3844789"/>
            <a:ext cx="2681655" cy="165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16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1- 2 - UI : Interface Utilisateur </a:t>
            </a:r>
          </a:p>
        </p:txBody>
      </p:sp>
      <p:pic>
        <p:nvPicPr>
          <p:cNvPr id="3" name="Image 2">
            <a:extLst>
              <a:ext uri="{FF2B5EF4-FFF2-40B4-BE49-F238E27FC236}">
                <a16:creationId xmlns:a16="http://schemas.microsoft.com/office/drawing/2014/main" id="{CDCF584C-B8A1-359C-6BC4-92ABB1E84A52}"/>
              </a:ext>
            </a:extLst>
          </p:cNvPr>
          <p:cNvPicPr>
            <a:picLocks noChangeAspect="1"/>
          </p:cNvPicPr>
          <p:nvPr/>
        </p:nvPicPr>
        <p:blipFill>
          <a:blip r:embed="rId2"/>
          <a:stretch>
            <a:fillRect/>
          </a:stretch>
        </p:blipFill>
        <p:spPr>
          <a:xfrm>
            <a:off x="3886200" y="2435138"/>
            <a:ext cx="4872038" cy="1987724"/>
          </a:xfrm>
          <a:prstGeom prst="rect">
            <a:avLst/>
          </a:prstGeom>
        </p:spPr>
      </p:pic>
      <p:sp>
        <p:nvSpPr>
          <p:cNvPr id="5" name="ZoneTexte 4">
            <a:extLst>
              <a:ext uri="{FF2B5EF4-FFF2-40B4-BE49-F238E27FC236}">
                <a16:creationId xmlns:a16="http://schemas.microsoft.com/office/drawing/2014/main" id="{2E290932-E742-B244-1ED8-F20CF9202882}"/>
              </a:ext>
            </a:extLst>
          </p:cNvPr>
          <p:cNvSpPr txBox="1"/>
          <p:nvPr/>
        </p:nvSpPr>
        <p:spPr>
          <a:xfrm>
            <a:off x="2428875" y="4704588"/>
            <a:ext cx="7943850" cy="1754326"/>
          </a:xfrm>
          <a:prstGeom prst="rect">
            <a:avLst/>
          </a:prstGeom>
          <a:noFill/>
        </p:spPr>
        <p:txBody>
          <a:bodyPr wrap="square" rtlCol="0">
            <a:spAutoFit/>
          </a:bodyPr>
          <a:lstStyle/>
          <a:p>
            <a:pPr marL="285750" indent="-285750">
              <a:buFont typeface="Arial" panose="020B0604020202020204" pitchFamily="34" charset="0"/>
              <a:buChar char="•"/>
            </a:pPr>
            <a:r>
              <a:rPr lang="fr-FR" i="1" dirty="0"/>
              <a:t>L’</a:t>
            </a:r>
            <a:r>
              <a:rPr lang="fr-FR" b="1" i="1" dirty="0"/>
              <a:t>UI design</a:t>
            </a:r>
            <a:r>
              <a:rPr lang="fr-FR" i="1" dirty="0"/>
              <a:t> sert quant à lui à améliorer l’</a:t>
            </a:r>
            <a:r>
              <a:rPr lang="fr-FR" b="1" i="1" dirty="0"/>
              <a:t>interaction</a:t>
            </a:r>
            <a:r>
              <a:rPr lang="fr-FR" i="1" dirty="0"/>
              <a:t> d’un utilisateur avec un produit.</a:t>
            </a:r>
          </a:p>
          <a:p>
            <a:endParaRPr lang="fr-FR" i="1" dirty="0"/>
          </a:p>
          <a:p>
            <a:pPr marL="285750" indent="-285750">
              <a:buFont typeface="Arial" panose="020B0604020202020204" pitchFamily="34" charset="0"/>
              <a:buChar char="•"/>
            </a:pPr>
            <a:r>
              <a:rPr lang="fr-FR" dirty="0"/>
              <a:t>A la différence de l’UX (qui englobe l’UI), l’UI se centre davantage sur le </a:t>
            </a:r>
            <a:r>
              <a:rPr lang="fr-FR" b="1" dirty="0"/>
              <a:t>visuel</a:t>
            </a:r>
            <a:r>
              <a:rPr lang="fr-FR" dirty="0"/>
              <a:t> afin d’attirer le regard de l’utilisateur et de l’inciter à rester sur la page.</a:t>
            </a:r>
            <a:endParaRPr lang="fr-FR" i="1" dirty="0"/>
          </a:p>
        </p:txBody>
      </p:sp>
    </p:spTree>
    <p:extLst>
      <p:ext uri="{BB962C8B-B14F-4D97-AF65-F5344CB8AC3E}">
        <p14:creationId xmlns:p14="http://schemas.microsoft.com/office/powerpoint/2010/main" val="2874483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1- 2 - UI : Interface Utilisateur </a:t>
            </a:r>
          </a:p>
        </p:txBody>
      </p:sp>
      <p:pic>
        <p:nvPicPr>
          <p:cNvPr id="7" name="Image 6">
            <a:extLst>
              <a:ext uri="{FF2B5EF4-FFF2-40B4-BE49-F238E27FC236}">
                <a16:creationId xmlns:a16="http://schemas.microsoft.com/office/drawing/2014/main" id="{64FF60CA-F1EB-8B6A-C3DD-68E603522F7E}"/>
              </a:ext>
            </a:extLst>
          </p:cNvPr>
          <p:cNvPicPr>
            <a:picLocks noChangeAspect="1"/>
          </p:cNvPicPr>
          <p:nvPr/>
        </p:nvPicPr>
        <p:blipFill>
          <a:blip r:embed="rId2"/>
          <a:stretch>
            <a:fillRect/>
          </a:stretch>
        </p:blipFill>
        <p:spPr>
          <a:xfrm>
            <a:off x="2575274" y="2347912"/>
            <a:ext cx="7041452" cy="4218575"/>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900432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1- 2 - UI : Interface Utilisateur </a:t>
            </a:r>
          </a:p>
        </p:txBody>
      </p:sp>
      <p:pic>
        <p:nvPicPr>
          <p:cNvPr id="3" name="Image 2">
            <a:extLst>
              <a:ext uri="{FF2B5EF4-FFF2-40B4-BE49-F238E27FC236}">
                <a16:creationId xmlns:a16="http://schemas.microsoft.com/office/drawing/2014/main" id="{22A11C78-378A-1B69-9B06-CDC0973956C0}"/>
              </a:ext>
            </a:extLst>
          </p:cNvPr>
          <p:cNvPicPr>
            <a:picLocks noChangeAspect="1"/>
          </p:cNvPicPr>
          <p:nvPr/>
        </p:nvPicPr>
        <p:blipFill>
          <a:blip r:embed="rId2"/>
          <a:stretch>
            <a:fillRect/>
          </a:stretch>
        </p:blipFill>
        <p:spPr>
          <a:xfrm>
            <a:off x="6480173" y="2752625"/>
            <a:ext cx="5464177" cy="3482163"/>
          </a:xfrm>
          <a:prstGeom prst="rect">
            <a:avLst/>
          </a:prstGeom>
          <a:effectLst>
            <a:outerShdw blurRad="63500" sx="102000" sy="102000" algn="ctr" rotWithShape="0">
              <a:prstClr val="black">
                <a:alpha val="40000"/>
              </a:prstClr>
            </a:outerShdw>
          </a:effectLst>
        </p:spPr>
      </p:pic>
      <p:pic>
        <p:nvPicPr>
          <p:cNvPr id="9" name="Image 8">
            <a:extLst>
              <a:ext uri="{FF2B5EF4-FFF2-40B4-BE49-F238E27FC236}">
                <a16:creationId xmlns:a16="http://schemas.microsoft.com/office/drawing/2014/main" id="{136088E2-DF06-671F-4506-75CB6B1A4B0D}"/>
              </a:ext>
            </a:extLst>
          </p:cNvPr>
          <p:cNvPicPr>
            <a:picLocks noChangeAspect="1"/>
          </p:cNvPicPr>
          <p:nvPr/>
        </p:nvPicPr>
        <p:blipFill>
          <a:blip r:embed="rId3"/>
          <a:stretch>
            <a:fillRect/>
          </a:stretch>
        </p:blipFill>
        <p:spPr>
          <a:xfrm>
            <a:off x="247650" y="2752625"/>
            <a:ext cx="5464177" cy="3482163"/>
          </a:xfrm>
          <a:prstGeom prst="rect">
            <a:avLst/>
          </a:prstGeom>
          <a:effectLst>
            <a:outerShdw blurRad="63500" sx="102000" sy="102000" algn="ctr" rotWithShape="0">
              <a:prstClr val="black">
                <a:alpha val="40000"/>
              </a:prstClr>
            </a:outerShdw>
          </a:effectLst>
        </p:spPr>
      </p:pic>
      <p:sp>
        <p:nvSpPr>
          <p:cNvPr id="10" name="Flèche vers la droite 9">
            <a:extLst>
              <a:ext uri="{FF2B5EF4-FFF2-40B4-BE49-F238E27FC236}">
                <a16:creationId xmlns:a16="http://schemas.microsoft.com/office/drawing/2014/main" id="{0B30C8F0-B6F1-B827-6801-568EABBCCFE4}"/>
              </a:ext>
            </a:extLst>
          </p:cNvPr>
          <p:cNvSpPr/>
          <p:nvPr/>
        </p:nvSpPr>
        <p:spPr>
          <a:xfrm>
            <a:off x="5929313" y="4171950"/>
            <a:ext cx="385762" cy="3857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0122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1- 3 – Le mot design</a:t>
            </a:r>
          </a:p>
        </p:txBody>
      </p:sp>
      <p:pic>
        <p:nvPicPr>
          <p:cNvPr id="8194" name="Picture 2" descr="UI &amp; UX visione e differenze | Kiteblue, IT's for business">
            <a:extLst>
              <a:ext uri="{FF2B5EF4-FFF2-40B4-BE49-F238E27FC236}">
                <a16:creationId xmlns:a16="http://schemas.microsoft.com/office/drawing/2014/main" id="{0A5125AB-1C45-268B-1BF3-89E702A30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48" y="2755546"/>
            <a:ext cx="5043488" cy="1838772"/>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943E947-BF15-A675-0E2F-EBC30CF8C41D}"/>
              </a:ext>
            </a:extLst>
          </p:cNvPr>
          <p:cNvSpPr txBox="1"/>
          <p:nvPr/>
        </p:nvSpPr>
        <p:spPr>
          <a:xfrm>
            <a:off x="4445793" y="2275943"/>
            <a:ext cx="3300413" cy="369332"/>
          </a:xfrm>
          <a:prstGeom prst="rect">
            <a:avLst/>
          </a:prstGeom>
          <a:noFill/>
        </p:spPr>
        <p:txBody>
          <a:bodyPr wrap="square" rtlCol="0">
            <a:spAutoFit/>
          </a:bodyPr>
          <a:lstStyle/>
          <a:p>
            <a:pPr algn="ctr"/>
            <a:r>
              <a:rPr lang="fr-FR" b="1" u="sng" dirty="0"/>
              <a:t>UX vs UI </a:t>
            </a:r>
          </a:p>
        </p:txBody>
      </p:sp>
      <p:pic>
        <p:nvPicPr>
          <p:cNvPr id="8198" name="Picture 6" descr="UX Is Not UI: What Is the Difference between UX and UI Design? | by Vincent  Xia | Medium">
            <a:extLst>
              <a:ext uri="{FF2B5EF4-FFF2-40B4-BE49-F238E27FC236}">
                <a16:creationId xmlns:a16="http://schemas.microsoft.com/office/drawing/2014/main" id="{5B1C73FF-304A-3B6D-ECFA-E59EC1BED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714" y="4704589"/>
            <a:ext cx="4476355" cy="191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786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1- 3 – Le mot design</a:t>
            </a:r>
          </a:p>
        </p:txBody>
      </p:sp>
      <p:sp>
        <p:nvSpPr>
          <p:cNvPr id="2" name="ZoneTexte 1">
            <a:extLst>
              <a:ext uri="{FF2B5EF4-FFF2-40B4-BE49-F238E27FC236}">
                <a16:creationId xmlns:a16="http://schemas.microsoft.com/office/drawing/2014/main" id="{7943E947-BF15-A675-0E2F-EBC30CF8C41D}"/>
              </a:ext>
            </a:extLst>
          </p:cNvPr>
          <p:cNvSpPr txBox="1"/>
          <p:nvPr/>
        </p:nvSpPr>
        <p:spPr>
          <a:xfrm>
            <a:off x="4445793" y="2275943"/>
            <a:ext cx="3300413" cy="369332"/>
          </a:xfrm>
          <a:prstGeom prst="rect">
            <a:avLst/>
          </a:prstGeom>
          <a:noFill/>
        </p:spPr>
        <p:txBody>
          <a:bodyPr wrap="square" rtlCol="0">
            <a:spAutoFit/>
          </a:bodyPr>
          <a:lstStyle/>
          <a:p>
            <a:pPr algn="ctr"/>
            <a:r>
              <a:rPr lang="fr-FR" b="1" u="sng" dirty="0"/>
              <a:t>UX vs UI </a:t>
            </a:r>
          </a:p>
        </p:txBody>
      </p:sp>
      <p:pic>
        <p:nvPicPr>
          <p:cNvPr id="8196" name="Picture 4" descr="UX / UI : qu'est-ce que ça signifie ? | Esokia">
            <a:extLst>
              <a:ext uri="{FF2B5EF4-FFF2-40B4-BE49-F238E27FC236}">
                <a16:creationId xmlns:a16="http://schemas.microsoft.com/office/drawing/2014/main" id="{B1AAAB39-B5CB-1707-0A59-35BBDB6B3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480" y="2922825"/>
            <a:ext cx="4751370" cy="356352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UX UI ">
            <a:extLst>
              <a:ext uri="{FF2B5EF4-FFF2-40B4-BE49-F238E27FC236}">
                <a16:creationId xmlns:a16="http://schemas.microsoft.com/office/drawing/2014/main" id="{3EE8DBB2-06F2-E604-45E0-81A7D0FB8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925" y="2922825"/>
            <a:ext cx="5543265" cy="356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64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1- 2 - UI : Interface Utilisateur </a:t>
            </a:r>
          </a:p>
        </p:txBody>
      </p:sp>
      <p:pic>
        <p:nvPicPr>
          <p:cNvPr id="6" name="Image 5">
            <a:extLst>
              <a:ext uri="{FF2B5EF4-FFF2-40B4-BE49-F238E27FC236}">
                <a16:creationId xmlns:a16="http://schemas.microsoft.com/office/drawing/2014/main" id="{9D83EC89-C641-59EA-7AD0-89FE77E78690}"/>
              </a:ext>
            </a:extLst>
          </p:cNvPr>
          <p:cNvPicPr>
            <a:picLocks noChangeAspect="1"/>
          </p:cNvPicPr>
          <p:nvPr/>
        </p:nvPicPr>
        <p:blipFill>
          <a:blip r:embed="rId2"/>
          <a:stretch>
            <a:fillRect/>
          </a:stretch>
        </p:blipFill>
        <p:spPr>
          <a:xfrm>
            <a:off x="3385439" y="2300433"/>
            <a:ext cx="5629974" cy="1911006"/>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2A548EC8-CA21-3C23-9204-35AF10708FA9}"/>
              </a:ext>
            </a:extLst>
          </p:cNvPr>
          <p:cNvPicPr>
            <a:picLocks noChangeAspect="1"/>
          </p:cNvPicPr>
          <p:nvPr/>
        </p:nvPicPr>
        <p:blipFill>
          <a:blip r:embed="rId3"/>
          <a:stretch>
            <a:fillRect/>
          </a:stretch>
        </p:blipFill>
        <p:spPr>
          <a:xfrm>
            <a:off x="2842864" y="4428429"/>
            <a:ext cx="6729762" cy="2089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18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1- 2 - UI : Interface Utilisateur </a:t>
            </a:r>
          </a:p>
        </p:txBody>
      </p:sp>
      <p:pic>
        <p:nvPicPr>
          <p:cNvPr id="3" name="Image 2">
            <a:extLst>
              <a:ext uri="{FF2B5EF4-FFF2-40B4-BE49-F238E27FC236}">
                <a16:creationId xmlns:a16="http://schemas.microsoft.com/office/drawing/2014/main" id="{F69E22A7-94D3-66BD-D12E-ECCDE72910B0}"/>
              </a:ext>
            </a:extLst>
          </p:cNvPr>
          <p:cNvPicPr>
            <a:picLocks noChangeAspect="1"/>
          </p:cNvPicPr>
          <p:nvPr/>
        </p:nvPicPr>
        <p:blipFill>
          <a:blip r:embed="rId2"/>
          <a:stretch>
            <a:fillRect/>
          </a:stretch>
        </p:blipFill>
        <p:spPr>
          <a:xfrm>
            <a:off x="3098800" y="2798763"/>
            <a:ext cx="5994400" cy="3289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9403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2 - </a:t>
            </a:r>
            <a:r>
              <a:rPr lang="fr-FR" sz="4000" dirty="0"/>
              <a:t>Etudes des clients.</a:t>
            </a:r>
            <a:endParaRPr lang="fr-FR" dirty="0"/>
          </a:p>
        </p:txBody>
      </p:sp>
      <p:sp>
        <p:nvSpPr>
          <p:cNvPr id="3" name="Sous-titre 2"/>
          <p:cNvSpPr>
            <a:spLocks noGrp="1"/>
          </p:cNvSpPr>
          <p:nvPr>
            <p:ph type="subTitle" idx="1"/>
          </p:nvPr>
        </p:nvSpPr>
        <p:spPr>
          <a:xfrm>
            <a:off x="1227909" y="4352544"/>
            <a:ext cx="9884228" cy="1403822"/>
          </a:xfrm>
        </p:spPr>
        <p:txBody>
          <a:bodyPr>
            <a:normAutofit/>
          </a:bodyPr>
          <a:lstStyle/>
          <a:p>
            <a:r>
              <a:rPr lang="fr-FR" dirty="0"/>
              <a:t>Pourquoi bien connaitre son client est important? – Communiquer avec ses visiteurs / prospects – Concevoir un persona</a:t>
            </a:r>
          </a:p>
        </p:txBody>
      </p:sp>
    </p:spTree>
    <p:extLst>
      <p:ext uri="{BB962C8B-B14F-4D97-AF65-F5344CB8AC3E}">
        <p14:creationId xmlns:p14="http://schemas.microsoft.com/office/powerpoint/2010/main" val="1662339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p:txBody>
          <a:bodyPr/>
          <a:lstStyle/>
          <a:p>
            <a:r>
              <a:rPr lang="fr-FR" dirty="0"/>
              <a:t>2-1 - Pourquoi bien connaitre son client est important? </a:t>
            </a:r>
          </a:p>
        </p:txBody>
      </p:sp>
      <p:pic>
        <p:nvPicPr>
          <p:cNvPr id="6" name="Image 5">
            <a:extLst>
              <a:ext uri="{FF2B5EF4-FFF2-40B4-BE49-F238E27FC236}">
                <a16:creationId xmlns:a16="http://schemas.microsoft.com/office/drawing/2014/main" id="{7E0EC3CE-F48F-9008-7F9C-E29DF79BB9D6}"/>
              </a:ext>
            </a:extLst>
          </p:cNvPr>
          <p:cNvPicPr>
            <a:picLocks noChangeAspect="1"/>
          </p:cNvPicPr>
          <p:nvPr/>
        </p:nvPicPr>
        <p:blipFill>
          <a:blip r:embed="rId2"/>
          <a:stretch>
            <a:fillRect/>
          </a:stretch>
        </p:blipFill>
        <p:spPr>
          <a:xfrm>
            <a:off x="3408362" y="2402235"/>
            <a:ext cx="4978400" cy="404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62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p:txBody>
          <a:bodyPr/>
          <a:lstStyle/>
          <a:p>
            <a:r>
              <a:rPr lang="fr-FR" dirty="0"/>
              <a:t>2-1 - Pourquoi bien connaitre son client est important? </a:t>
            </a:r>
          </a:p>
        </p:txBody>
      </p:sp>
      <p:sp>
        <p:nvSpPr>
          <p:cNvPr id="3" name="Espace réservé du texte 2">
            <a:extLst>
              <a:ext uri="{FF2B5EF4-FFF2-40B4-BE49-F238E27FC236}">
                <a16:creationId xmlns:a16="http://schemas.microsoft.com/office/drawing/2014/main" id="{2B9F4171-11F0-FCA0-C6FE-028D84F85918}"/>
              </a:ext>
            </a:extLst>
          </p:cNvPr>
          <p:cNvSpPr>
            <a:spLocks noGrp="1"/>
          </p:cNvSpPr>
          <p:nvPr>
            <p:ph type="body" idx="1"/>
          </p:nvPr>
        </p:nvSpPr>
        <p:spPr/>
        <p:txBody>
          <a:bodyPr>
            <a:normAutofit lnSpcReduction="10000"/>
          </a:bodyPr>
          <a:lstStyle/>
          <a:p>
            <a:r>
              <a:rPr lang="fr-FR" b="1" dirty="0"/>
              <a:t>L’</a:t>
            </a:r>
            <a:r>
              <a:rPr lang="fr-FR" b="1" i="1" dirty="0" err="1"/>
              <a:t>empathy</a:t>
            </a:r>
            <a:r>
              <a:rPr lang="fr-FR" b="1" i="1" dirty="0"/>
              <a:t> </a:t>
            </a:r>
            <a:r>
              <a:rPr lang="fr-FR" b="1" i="1" dirty="0" err="1"/>
              <a:t>map</a:t>
            </a:r>
            <a:r>
              <a:rPr lang="fr-FR" b="1" dirty="0"/>
              <a:t> </a:t>
            </a:r>
            <a:r>
              <a:rPr lang="fr-FR" dirty="0"/>
              <a:t>(ou carte d’empathie, en français) est utilisée le plus souvent en phase d’idéation, cet outil est utile pour comprendre les utilisateurs et leurs pensées.</a:t>
            </a:r>
          </a:p>
          <a:p>
            <a:r>
              <a:rPr lang="fr-FR" dirty="0"/>
              <a:t>Une carte d'empathie est une représentation visuelle de la façon dont un client se sent et se comporte.</a:t>
            </a:r>
          </a:p>
          <a:p>
            <a:r>
              <a:rPr lang="fr-FR" dirty="0"/>
              <a:t>Traditionnellement, les cartes d'empathie ont utilisé une conception simple dans laquelle un carré est divisé en quatre quadrants avec un « utilisateur » fictif au milieu.</a:t>
            </a:r>
          </a:p>
          <a:p>
            <a:r>
              <a:rPr lang="fr-FR" dirty="0"/>
              <a:t>Les cartes d'empathie ou (Empathie </a:t>
            </a:r>
            <a:r>
              <a:rPr lang="fr-FR" dirty="0" err="1"/>
              <a:t>Map</a:t>
            </a:r>
            <a:r>
              <a:rPr lang="fr-FR" dirty="0"/>
              <a:t>) sont généralement entièrement construites sur des informations qualitatives glanées lors d'entretiens.</a:t>
            </a:r>
          </a:p>
        </p:txBody>
      </p:sp>
      <p:sp>
        <p:nvSpPr>
          <p:cNvPr id="2" name="ZoneTexte 1">
            <a:extLst>
              <a:ext uri="{FF2B5EF4-FFF2-40B4-BE49-F238E27FC236}">
                <a16:creationId xmlns:a16="http://schemas.microsoft.com/office/drawing/2014/main" id="{7688A454-6F70-F35B-CBEB-E32FDEBC6094}"/>
              </a:ext>
            </a:extLst>
          </p:cNvPr>
          <p:cNvSpPr txBox="1"/>
          <p:nvPr/>
        </p:nvSpPr>
        <p:spPr>
          <a:xfrm>
            <a:off x="4529138" y="2271713"/>
            <a:ext cx="2788007" cy="369332"/>
          </a:xfrm>
          <a:prstGeom prst="rect">
            <a:avLst/>
          </a:prstGeom>
          <a:noFill/>
        </p:spPr>
        <p:txBody>
          <a:bodyPr wrap="none" rtlCol="0">
            <a:spAutoFit/>
          </a:bodyPr>
          <a:lstStyle/>
          <a:p>
            <a:r>
              <a:rPr lang="fr-FR" b="1" dirty="0"/>
              <a:t>Outil 1 : L’</a:t>
            </a:r>
            <a:r>
              <a:rPr lang="fr-FR" b="1" i="1" dirty="0" err="1"/>
              <a:t>empathy</a:t>
            </a:r>
            <a:r>
              <a:rPr lang="fr-FR" b="1" i="1" dirty="0"/>
              <a:t> </a:t>
            </a:r>
            <a:r>
              <a:rPr lang="fr-FR" b="1" i="1" dirty="0" err="1"/>
              <a:t>map</a:t>
            </a:r>
            <a:endParaRPr lang="fr-FR" dirty="0"/>
          </a:p>
        </p:txBody>
      </p:sp>
    </p:spTree>
    <p:extLst>
      <p:ext uri="{BB962C8B-B14F-4D97-AF65-F5344CB8AC3E}">
        <p14:creationId xmlns:p14="http://schemas.microsoft.com/office/powerpoint/2010/main" val="206537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1136" y="468304"/>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dirty="0"/>
              <a:t>SOMMAIRE</a:t>
            </a:r>
            <a:endParaRPr dirty="0"/>
          </a:p>
        </p:txBody>
      </p:sp>
      <p:sp>
        <p:nvSpPr>
          <p:cNvPr id="111" name="Google Shape;111;p2"/>
          <p:cNvSpPr txBox="1">
            <a:spLocks noGrp="1"/>
          </p:cNvSpPr>
          <p:nvPr>
            <p:ph type="body" idx="1"/>
          </p:nvPr>
        </p:nvSpPr>
        <p:spPr>
          <a:xfrm>
            <a:off x="2231136" y="1758625"/>
            <a:ext cx="7729728" cy="4946976"/>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SzPts val="1800"/>
              <a:buFont typeface="Gill Sans"/>
              <a:buAutoNum type="arabicPeriod"/>
            </a:pPr>
            <a:r>
              <a:rPr lang="fr-FR" sz="2300" dirty="0"/>
              <a:t>UX/UI Design, c’est quoi?</a:t>
            </a:r>
          </a:p>
          <a:p>
            <a:pPr marL="342900" lvl="0" indent="-342900" algn="l" rtl="0">
              <a:lnSpc>
                <a:spcPct val="100000"/>
              </a:lnSpc>
              <a:spcBef>
                <a:spcPts val="0"/>
              </a:spcBef>
              <a:spcAft>
                <a:spcPts val="0"/>
              </a:spcAft>
              <a:buSzPts val="1800"/>
              <a:buFont typeface="Gill Sans"/>
              <a:buAutoNum type="arabicPeriod"/>
            </a:pPr>
            <a:r>
              <a:rPr lang="fr-FR" sz="2300" dirty="0"/>
              <a:t>Etudes des clients.</a:t>
            </a:r>
          </a:p>
          <a:p>
            <a:pPr marL="342900" lvl="0" indent="-342900" algn="l" rtl="0">
              <a:lnSpc>
                <a:spcPct val="100000"/>
              </a:lnSpc>
              <a:spcBef>
                <a:spcPts val="0"/>
              </a:spcBef>
              <a:spcAft>
                <a:spcPts val="0"/>
              </a:spcAft>
              <a:buSzPts val="1800"/>
              <a:buFont typeface="Gill Sans"/>
              <a:buAutoNum type="arabicPeriod"/>
            </a:pPr>
            <a:r>
              <a:rPr lang="fr-FR" sz="2300" dirty="0"/>
              <a:t>Création du contenu.</a:t>
            </a:r>
          </a:p>
          <a:p>
            <a:pPr marL="342900" lvl="0" indent="-342900" algn="l" rtl="0">
              <a:lnSpc>
                <a:spcPct val="100000"/>
              </a:lnSpc>
              <a:spcBef>
                <a:spcPts val="0"/>
              </a:spcBef>
              <a:spcAft>
                <a:spcPts val="0"/>
              </a:spcAft>
              <a:buSzPts val="1800"/>
              <a:buFont typeface="Gill Sans"/>
              <a:buAutoNum type="arabicPeriod"/>
            </a:pPr>
            <a:r>
              <a:rPr lang="fr-FR" sz="2300" dirty="0"/>
              <a:t>Wireframe.</a:t>
            </a:r>
          </a:p>
          <a:p>
            <a:pPr marL="342900" lvl="0" indent="-342900" algn="l" rtl="0">
              <a:lnSpc>
                <a:spcPct val="100000"/>
              </a:lnSpc>
              <a:spcBef>
                <a:spcPts val="0"/>
              </a:spcBef>
              <a:spcAft>
                <a:spcPts val="0"/>
              </a:spcAft>
              <a:buSzPts val="1800"/>
              <a:buFont typeface="Gill Sans"/>
              <a:buAutoNum type="arabicPeriod"/>
            </a:pPr>
            <a:r>
              <a:rPr lang="fr-FR" sz="2300" dirty="0"/>
              <a:t>La notion de hiérarchie.</a:t>
            </a:r>
          </a:p>
          <a:p>
            <a:pPr marL="342900" lvl="0" indent="-342900" algn="l" rtl="0">
              <a:lnSpc>
                <a:spcPct val="100000"/>
              </a:lnSpc>
              <a:spcBef>
                <a:spcPts val="0"/>
              </a:spcBef>
              <a:spcAft>
                <a:spcPts val="0"/>
              </a:spcAft>
              <a:buSzPts val="1800"/>
              <a:buFont typeface="Gill Sans"/>
              <a:buAutoNum type="arabicPeriod"/>
            </a:pPr>
            <a:r>
              <a:rPr lang="fr-FR" sz="2300" dirty="0"/>
              <a:t>La navigation.</a:t>
            </a:r>
          </a:p>
          <a:p>
            <a:pPr marL="342900" lvl="0" indent="-342900" algn="l" rtl="0">
              <a:lnSpc>
                <a:spcPct val="100000"/>
              </a:lnSpc>
              <a:spcBef>
                <a:spcPts val="0"/>
              </a:spcBef>
              <a:spcAft>
                <a:spcPts val="0"/>
              </a:spcAft>
              <a:buSzPts val="1800"/>
              <a:buFont typeface="Gill Sans"/>
              <a:buAutoNum type="arabicPeriod"/>
            </a:pPr>
            <a:r>
              <a:rPr lang="fr-FR" sz="2300" dirty="0"/>
              <a:t>Les principes de conception.</a:t>
            </a:r>
          </a:p>
          <a:p>
            <a:pPr marL="342900" lvl="0" indent="-342900" algn="l" rtl="0">
              <a:lnSpc>
                <a:spcPct val="100000"/>
              </a:lnSpc>
              <a:spcBef>
                <a:spcPts val="0"/>
              </a:spcBef>
              <a:spcAft>
                <a:spcPts val="0"/>
              </a:spcAft>
              <a:buSzPts val="1800"/>
              <a:buFont typeface="Gill Sans"/>
              <a:buAutoNum type="arabicPeriod"/>
            </a:pPr>
            <a:r>
              <a:rPr lang="fr-FR" sz="2300" dirty="0"/>
              <a:t>Les couleurs.</a:t>
            </a:r>
          </a:p>
          <a:p>
            <a:pPr marL="342900" lvl="0" indent="-342900" algn="l" rtl="0">
              <a:lnSpc>
                <a:spcPct val="100000"/>
              </a:lnSpc>
              <a:spcBef>
                <a:spcPts val="0"/>
              </a:spcBef>
              <a:spcAft>
                <a:spcPts val="0"/>
              </a:spcAft>
              <a:buSzPts val="1800"/>
              <a:buFont typeface="Gill Sans"/>
              <a:buAutoNum type="arabicPeriod"/>
            </a:pPr>
            <a:r>
              <a:rPr lang="fr-FR" sz="2300" dirty="0"/>
              <a:t>Un peu de pratique avec </a:t>
            </a:r>
            <a:r>
              <a:rPr lang="fr-FR" sz="2300" dirty="0" err="1"/>
              <a:t>Figma</a:t>
            </a:r>
            <a:endParaRPr sz="2300" dirty="0"/>
          </a:p>
          <a:p>
            <a:pPr marL="342900" lvl="0">
              <a:buFont typeface="Gill Sans"/>
              <a:buAutoNum type="arabicPeriod"/>
            </a:pPr>
            <a:endParaRPr dirty="0"/>
          </a:p>
        </p:txBody>
      </p:sp>
      <p:sp>
        <p:nvSpPr>
          <p:cNvPr id="112" name="Google Shape;112;p2"/>
          <p:cNvSpPr/>
          <p:nvPr/>
        </p:nvSpPr>
        <p:spPr>
          <a:xfrm>
            <a:off x="5943600" y="3276600"/>
            <a:ext cx="1579944" cy="157994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Gill Sans"/>
              <a:ea typeface="Gill Sans"/>
              <a:cs typeface="Gill Sans"/>
              <a:sym typeface="Gill Sans"/>
            </a:endParaRPr>
          </a:p>
        </p:txBody>
      </p:sp>
      <p:pic>
        <p:nvPicPr>
          <p:cNvPr id="2050" name="Picture 2" descr="Quelle est la différence entre UX Design et UI Design ?">
            <a:extLst>
              <a:ext uri="{FF2B5EF4-FFF2-40B4-BE49-F238E27FC236}">
                <a16:creationId xmlns:a16="http://schemas.microsoft.com/office/drawing/2014/main" id="{6FA0E40E-EDFB-0405-1288-D2C5B9EB8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665" y="3183758"/>
            <a:ext cx="4510252" cy="300683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871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p:txBody>
          <a:bodyPr/>
          <a:lstStyle/>
          <a:p>
            <a:r>
              <a:rPr lang="fr-FR" dirty="0"/>
              <a:t>2-1 - Pourquoi bien connaitre son client est important? </a:t>
            </a:r>
          </a:p>
        </p:txBody>
      </p:sp>
      <p:pic>
        <p:nvPicPr>
          <p:cNvPr id="12290" name="Picture 2">
            <a:extLst>
              <a:ext uri="{FF2B5EF4-FFF2-40B4-BE49-F238E27FC236}">
                <a16:creationId xmlns:a16="http://schemas.microsoft.com/office/drawing/2014/main" id="{9E0ADB10-AD43-EEC9-8E23-1027D7B8A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62" y="2486025"/>
            <a:ext cx="4906539" cy="42291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BC719554-D2CC-1D5F-5FC5-6EB567BCF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189" y="2513262"/>
            <a:ext cx="5941940" cy="420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2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p:txBody>
          <a:bodyPr/>
          <a:lstStyle/>
          <a:p>
            <a:r>
              <a:rPr lang="fr-FR" dirty="0"/>
              <a:t>2-1 - Pourquoi bien connaitre son client est important? </a:t>
            </a:r>
          </a:p>
        </p:txBody>
      </p:sp>
      <p:pic>
        <p:nvPicPr>
          <p:cNvPr id="3" name="Image 2">
            <a:extLst>
              <a:ext uri="{FF2B5EF4-FFF2-40B4-BE49-F238E27FC236}">
                <a16:creationId xmlns:a16="http://schemas.microsoft.com/office/drawing/2014/main" id="{505107E1-5689-C0D8-ED77-1E9B7B5AAC7F}"/>
              </a:ext>
            </a:extLst>
          </p:cNvPr>
          <p:cNvPicPr>
            <a:picLocks noChangeAspect="1"/>
          </p:cNvPicPr>
          <p:nvPr/>
        </p:nvPicPr>
        <p:blipFill>
          <a:blip r:embed="rId2"/>
          <a:stretch>
            <a:fillRect/>
          </a:stretch>
        </p:blipFill>
        <p:spPr>
          <a:xfrm>
            <a:off x="2408237" y="2296352"/>
            <a:ext cx="7375525" cy="4337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8699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a:xfrm>
            <a:off x="769620" y="919662"/>
            <a:ext cx="4486656" cy="1141497"/>
          </a:xfrm>
        </p:spPr>
        <p:txBody>
          <a:bodyPr/>
          <a:lstStyle/>
          <a:p>
            <a:r>
              <a:rPr lang="fr-FR" dirty="0"/>
              <a:t>2-1 - Pourquoi bien connaitre son client est important? </a:t>
            </a:r>
          </a:p>
        </p:txBody>
      </p:sp>
      <p:sp>
        <p:nvSpPr>
          <p:cNvPr id="2" name="Espace réservé du texte 1">
            <a:extLst>
              <a:ext uri="{FF2B5EF4-FFF2-40B4-BE49-F238E27FC236}">
                <a16:creationId xmlns:a16="http://schemas.microsoft.com/office/drawing/2014/main" id="{9F204BB7-B446-062E-E305-17482A063476}"/>
              </a:ext>
            </a:extLst>
          </p:cNvPr>
          <p:cNvSpPr>
            <a:spLocks noGrp="1"/>
          </p:cNvSpPr>
          <p:nvPr>
            <p:ph type="body" idx="1"/>
          </p:nvPr>
        </p:nvSpPr>
        <p:spPr>
          <a:xfrm>
            <a:off x="6096000" y="976122"/>
            <a:ext cx="6096000" cy="5881878"/>
          </a:xfrm>
        </p:spPr>
        <p:txBody>
          <a:bodyPr>
            <a:normAutofit fontScale="85000" lnSpcReduction="10000"/>
          </a:bodyPr>
          <a:lstStyle/>
          <a:p>
            <a:r>
              <a:rPr lang="fr-FR" b="1" dirty="0"/>
              <a:t>#1 Qu’entend mon utilisateur ?</a:t>
            </a:r>
            <a:br>
              <a:rPr lang="fr-FR" dirty="0"/>
            </a:br>
            <a:r>
              <a:rPr lang="fr-FR" dirty="0"/>
              <a:t>Que dit son entourage ? Est il influençable ?</a:t>
            </a:r>
            <a:br>
              <a:rPr lang="fr-FR" dirty="0"/>
            </a:br>
            <a:r>
              <a:rPr lang="fr-FR" dirty="0"/>
              <a:t>Ou va il trouver des informations susceptible de l’influencer ?</a:t>
            </a:r>
          </a:p>
          <a:p>
            <a:r>
              <a:rPr lang="fr-FR" b="1" dirty="0"/>
              <a:t>#2 Que pense mon utilisateur ?</a:t>
            </a:r>
            <a:br>
              <a:rPr lang="fr-FR" dirty="0"/>
            </a:br>
            <a:r>
              <a:rPr lang="fr-FR" dirty="0"/>
              <a:t>Quelles sont ses émotions ? A t’ il des craintes ? des attentes ?</a:t>
            </a:r>
            <a:br>
              <a:rPr lang="fr-FR" dirty="0"/>
            </a:br>
            <a:r>
              <a:rPr lang="fr-FR" dirty="0"/>
              <a:t>quelle pourrait être sa charge mentale ? qu’est ce qu’il veut ?</a:t>
            </a:r>
          </a:p>
          <a:p>
            <a:r>
              <a:rPr lang="fr-FR" b="1" dirty="0"/>
              <a:t>#3 Que dit / fait l’utilisateur ?</a:t>
            </a:r>
            <a:br>
              <a:rPr lang="fr-FR" dirty="0"/>
            </a:br>
            <a:r>
              <a:rPr lang="fr-FR" dirty="0"/>
              <a:t>(attention il ne dit pas toujours ce qu’il ressent)</a:t>
            </a:r>
            <a:br>
              <a:rPr lang="fr-FR" dirty="0"/>
            </a:br>
            <a:r>
              <a:rPr lang="fr-FR" dirty="0"/>
              <a:t>que dit il autour de lui ?</a:t>
            </a:r>
            <a:br>
              <a:rPr lang="fr-FR" dirty="0"/>
            </a:br>
            <a:r>
              <a:rPr lang="fr-FR" dirty="0"/>
              <a:t>comment se comporte t’ il ? de quoi parle t’ il ?</a:t>
            </a:r>
          </a:p>
          <a:p>
            <a:r>
              <a:rPr lang="fr-FR" b="1" dirty="0"/>
              <a:t>#4 Que voit mon utilisateur ?</a:t>
            </a:r>
            <a:br>
              <a:rPr lang="fr-FR" dirty="0"/>
            </a:br>
            <a:r>
              <a:rPr lang="fr-FR" dirty="0"/>
              <a:t>Ou est il ? qu’est ce qui l’entoure ? est il seul ? quel outil utilise t’il ?</a:t>
            </a:r>
            <a:br>
              <a:rPr lang="fr-FR" dirty="0"/>
            </a:br>
            <a:r>
              <a:rPr lang="fr-FR" dirty="0"/>
              <a:t>Est il attentif ? Quel problème rencontre-t’ il ?</a:t>
            </a:r>
          </a:p>
          <a:p>
            <a:pPr marL="107950" indent="0">
              <a:buNone/>
            </a:pPr>
            <a:r>
              <a:rPr lang="fr-FR" b="1" dirty="0">
                <a:solidFill>
                  <a:srgbClr val="FF0000"/>
                </a:solidFill>
              </a:rPr>
              <a:t> =&gt; Partie plutôt Persona =&gt;</a:t>
            </a:r>
          </a:p>
          <a:p>
            <a:r>
              <a:rPr lang="fr-FR" b="1" dirty="0">
                <a:solidFill>
                  <a:srgbClr val="FF0000"/>
                </a:solidFill>
              </a:rPr>
              <a:t>#5 Quels sont ses bénéfices ?</a:t>
            </a:r>
            <a:br>
              <a:rPr lang="fr-FR" dirty="0"/>
            </a:br>
            <a:r>
              <a:rPr lang="fr-FR" dirty="0"/>
              <a:t>Quels objectifs vise t’ il?</a:t>
            </a:r>
            <a:br>
              <a:rPr lang="fr-FR" dirty="0"/>
            </a:br>
            <a:r>
              <a:rPr lang="fr-FR" dirty="0"/>
              <a:t>par quelle stratégie tente t’ il d’y arriver ? quels sont ses critères de réussite ?</a:t>
            </a:r>
          </a:p>
          <a:p>
            <a:r>
              <a:rPr lang="fr-FR" b="1" dirty="0">
                <a:solidFill>
                  <a:srgbClr val="FF0000"/>
                </a:solidFill>
              </a:rPr>
              <a:t>#6 Quels sont ses points de frustrations ?</a:t>
            </a:r>
            <a:br>
              <a:rPr lang="fr-FR" dirty="0"/>
            </a:br>
            <a:r>
              <a:rPr lang="fr-FR" dirty="0"/>
              <a:t>quel sont ses obstacles ? prises de risque ?</a:t>
            </a:r>
            <a:br>
              <a:rPr lang="fr-FR" dirty="0"/>
            </a:br>
            <a:r>
              <a:rPr lang="fr-FR" dirty="0"/>
              <a:t>De quoi a t’ il peur ?</a:t>
            </a:r>
          </a:p>
        </p:txBody>
      </p:sp>
      <p:pic>
        <p:nvPicPr>
          <p:cNvPr id="13314" name="Picture 2" descr="Modèle de carte d'empathie vierge">
            <a:extLst>
              <a:ext uri="{FF2B5EF4-FFF2-40B4-BE49-F238E27FC236}">
                <a16:creationId xmlns:a16="http://schemas.microsoft.com/office/drawing/2014/main" id="{F2CE8D0C-BAE0-A96F-0416-B6068E798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2477005"/>
            <a:ext cx="5632743" cy="388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527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p:txBody>
          <a:bodyPr/>
          <a:lstStyle/>
          <a:p>
            <a:r>
              <a:rPr lang="fr-FR" dirty="0"/>
              <a:t>2-1 - Pourquoi bien connaitre son client est important? </a:t>
            </a:r>
          </a:p>
        </p:txBody>
      </p:sp>
      <p:pic>
        <p:nvPicPr>
          <p:cNvPr id="5" name="Image 4">
            <a:extLst>
              <a:ext uri="{FF2B5EF4-FFF2-40B4-BE49-F238E27FC236}">
                <a16:creationId xmlns:a16="http://schemas.microsoft.com/office/drawing/2014/main" id="{5A702C4B-798C-CBDB-AE31-D14C53864F9F}"/>
              </a:ext>
            </a:extLst>
          </p:cNvPr>
          <p:cNvPicPr>
            <a:picLocks noChangeAspect="1"/>
          </p:cNvPicPr>
          <p:nvPr/>
        </p:nvPicPr>
        <p:blipFill>
          <a:blip r:embed="rId2"/>
          <a:stretch>
            <a:fillRect/>
          </a:stretch>
        </p:blipFill>
        <p:spPr>
          <a:xfrm>
            <a:off x="1831975" y="2833687"/>
            <a:ext cx="8813800" cy="327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7930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p:txBody>
          <a:bodyPr/>
          <a:lstStyle/>
          <a:p>
            <a:r>
              <a:rPr lang="fr-FR" dirty="0"/>
              <a:t>2-1 - Pourquoi bien connaitre son client est important? </a:t>
            </a:r>
          </a:p>
        </p:txBody>
      </p:sp>
      <p:pic>
        <p:nvPicPr>
          <p:cNvPr id="3" name="Image 2">
            <a:extLst>
              <a:ext uri="{FF2B5EF4-FFF2-40B4-BE49-F238E27FC236}">
                <a16:creationId xmlns:a16="http://schemas.microsoft.com/office/drawing/2014/main" id="{02B0F531-0E26-F4EB-3819-F91D0EEEB39E}"/>
              </a:ext>
            </a:extLst>
          </p:cNvPr>
          <p:cNvPicPr>
            <a:picLocks noChangeAspect="1"/>
          </p:cNvPicPr>
          <p:nvPr/>
        </p:nvPicPr>
        <p:blipFill>
          <a:blip r:embed="rId2"/>
          <a:stretch>
            <a:fillRect/>
          </a:stretch>
        </p:blipFill>
        <p:spPr>
          <a:xfrm>
            <a:off x="3330575" y="2427287"/>
            <a:ext cx="5741987" cy="4055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451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p:txBody>
          <a:bodyPr/>
          <a:lstStyle/>
          <a:p>
            <a:r>
              <a:rPr lang="fr-FR" dirty="0"/>
              <a:t>2-2 - Communiquer avec ses visiteurs / prospects</a:t>
            </a:r>
          </a:p>
        </p:txBody>
      </p:sp>
      <p:pic>
        <p:nvPicPr>
          <p:cNvPr id="5" name="Image 4">
            <a:extLst>
              <a:ext uri="{FF2B5EF4-FFF2-40B4-BE49-F238E27FC236}">
                <a16:creationId xmlns:a16="http://schemas.microsoft.com/office/drawing/2014/main" id="{3182BE5C-2295-CC58-4EB7-F6263DB51571}"/>
              </a:ext>
            </a:extLst>
          </p:cNvPr>
          <p:cNvPicPr>
            <a:picLocks noChangeAspect="1"/>
          </p:cNvPicPr>
          <p:nvPr/>
        </p:nvPicPr>
        <p:blipFill>
          <a:blip r:embed="rId2"/>
          <a:stretch>
            <a:fillRect/>
          </a:stretch>
        </p:blipFill>
        <p:spPr>
          <a:xfrm>
            <a:off x="1830392" y="2625449"/>
            <a:ext cx="4779962" cy="3728370"/>
          </a:xfrm>
          <a:prstGeom prst="rect">
            <a:avLst/>
          </a:prstGeom>
          <a:ln>
            <a:noFill/>
          </a:ln>
          <a:effectLst>
            <a:outerShdw blurRad="292100" dist="139700" dir="2700000" algn="tl" rotWithShape="0">
              <a:srgbClr val="333333">
                <a:alpha val="65000"/>
              </a:srgbClr>
            </a:outerShdw>
          </a:effectLst>
        </p:spPr>
      </p:pic>
      <p:pic>
        <p:nvPicPr>
          <p:cNvPr id="9" name="Graphique 8" descr="Ajouter">
            <a:extLst>
              <a:ext uri="{FF2B5EF4-FFF2-40B4-BE49-F238E27FC236}">
                <a16:creationId xmlns:a16="http://schemas.microsoft.com/office/drawing/2014/main" id="{B0713364-B5FD-50D2-BA1A-24F7E551A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4692" y="4032434"/>
            <a:ext cx="914400" cy="914400"/>
          </a:xfrm>
          <a:prstGeom prst="rect">
            <a:avLst/>
          </a:prstGeom>
        </p:spPr>
      </p:pic>
      <p:sp>
        <p:nvSpPr>
          <p:cNvPr id="10" name="ZoneTexte 9">
            <a:extLst>
              <a:ext uri="{FF2B5EF4-FFF2-40B4-BE49-F238E27FC236}">
                <a16:creationId xmlns:a16="http://schemas.microsoft.com/office/drawing/2014/main" id="{FB6931D4-04F9-A46F-5E30-19C1A633F4F2}"/>
              </a:ext>
            </a:extLst>
          </p:cNvPr>
          <p:cNvSpPr txBox="1"/>
          <p:nvPr/>
        </p:nvSpPr>
        <p:spPr>
          <a:xfrm>
            <a:off x="8386258" y="3889469"/>
            <a:ext cx="2088960"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Atelier.</a:t>
            </a:r>
          </a:p>
          <a:p>
            <a:pPr marL="285750" indent="-285750">
              <a:buFont typeface="Arial" panose="020B0604020202020204" pitchFamily="34" charset="0"/>
              <a:buChar char="•"/>
            </a:pPr>
            <a:r>
              <a:rPr lang="fr-FR" dirty="0"/>
              <a:t>Réunion.</a:t>
            </a:r>
          </a:p>
          <a:p>
            <a:pPr marL="285750" indent="-285750">
              <a:buFont typeface="Arial" panose="020B0604020202020204" pitchFamily="34" charset="0"/>
              <a:buChar char="•"/>
            </a:pPr>
            <a:r>
              <a:rPr lang="fr-FR" dirty="0"/>
              <a:t>Jeux de rôle.</a:t>
            </a:r>
          </a:p>
          <a:p>
            <a:pPr marL="285750" indent="-285750">
              <a:buFont typeface="Arial" panose="020B0604020202020204" pitchFamily="34" charset="0"/>
              <a:buChar char="•"/>
            </a:pPr>
            <a:r>
              <a:rPr lang="fr-FR" dirty="0"/>
              <a:t>…</a:t>
            </a:r>
          </a:p>
        </p:txBody>
      </p:sp>
    </p:spTree>
    <p:extLst>
      <p:ext uri="{BB962C8B-B14F-4D97-AF65-F5344CB8AC3E}">
        <p14:creationId xmlns:p14="http://schemas.microsoft.com/office/powerpoint/2010/main" val="4033850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p:txBody>
          <a:bodyPr/>
          <a:lstStyle/>
          <a:p>
            <a:r>
              <a:rPr lang="fr-FR" dirty="0"/>
              <a:t>2-3 - Concevoir un persona</a:t>
            </a:r>
          </a:p>
        </p:txBody>
      </p:sp>
      <p:sp>
        <p:nvSpPr>
          <p:cNvPr id="7" name="Espace réservé du texte 6">
            <a:extLst>
              <a:ext uri="{FF2B5EF4-FFF2-40B4-BE49-F238E27FC236}">
                <a16:creationId xmlns:a16="http://schemas.microsoft.com/office/drawing/2014/main" id="{A810858E-31AC-5E18-9AD4-A2F66A532AF2}"/>
              </a:ext>
            </a:extLst>
          </p:cNvPr>
          <p:cNvSpPr>
            <a:spLocks noGrp="1"/>
          </p:cNvSpPr>
          <p:nvPr>
            <p:ph type="body" idx="1"/>
          </p:nvPr>
        </p:nvSpPr>
        <p:spPr>
          <a:xfrm>
            <a:off x="2231136" y="2638044"/>
            <a:ext cx="7729728" cy="3891344"/>
          </a:xfrm>
        </p:spPr>
        <p:txBody>
          <a:bodyPr>
            <a:normAutofit/>
          </a:bodyPr>
          <a:lstStyle/>
          <a:p>
            <a:r>
              <a:rPr lang="fr-FR" dirty="0"/>
              <a:t>Un </a:t>
            </a:r>
            <a:r>
              <a:rPr lang="fr-FR" b="1" dirty="0"/>
              <a:t>persona</a:t>
            </a:r>
            <a:r>
              <a:rPr lang="fr-FR" dirty="0"/>
              <a:t> est un client imaginaire créé pour représenter un groupe de clients plus large. </a:t>
            </a:r>
          </a:p>
          <a:p>
            <a:r>
              <a:rPr lang="fr-FR" dirty="0"/>
              <a:t>Ces représentations sont généralement dérivées d'une combinaison de données quantitatives telles que la démographie et de données qualitatives telles que les entretiens et les groupes de discussion.</a:t>
            </a:r>
          </a:p>
          <a:p>
            <a:r>
              <a:rPr lang="fr-FR" dirty="0"/>
              <a:t>Une fois que vous avez collecté les données et divisé vos clients en segments principaux, il est temps de développer les </a:t>
            </a:r>
            <a:r>
              <a:rPr lang="fr-FR" b="1" dirty="0" err="1"/>
              <a:t>personas</a:t>
            </a:r>
            <a:r>
              <a:rPr lang="fr-FR" dirty="0"/>
              <a:t>. </a:t>
            </a:r>
          </a:p>
          <a:p>
            <a:r>
              <a:rPr lang="fr-FR" dirty="0"/>
              <a:t>Évidemment, un seul peut ne pas suffire, vous pouvez cibler plusieurs groupes de clients et selon la taille et le type d'entreprise, vous pouvez trouver une grande valeur dans plusieurs </a:t>
            </a:r>
            <a:r>
              <a:rPr lang="fr-FR" b="1" dirty="0" err="1"/>
              <a:t>personas</a:t>
            </a:r>
            <a:r>
              <a:rPr lang="fr-FR" b="1" dirty="0"/>
              <a:t>.</a:t>
            </a:r>
          </a:p>
        </p:txBody>
      </p:sp>
    </p:spTree>
    <p:extLst>
      <p:ext uri="{BB962C8B-B14F-4D97-AF65-F5344CB8AC3E}">
        <p14:creationId xmlns:p14="http://schemas.microsoft.com/office/powerpoint/2010/main" val="612987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35972E2-9726-6651-B907-1D28818CCEE3}"/>
              </a:ext>
            </a:extLst>
          </p:cNvPr>
          <p:cNvSpPr>
            <a:spLocks noGrp="1"/>
          </p:cNvSpPr>
          <p:nvPr>
            <p:ph type="title"/>
          </p:nvPr>
        </p:nvSpPr>
        <p:spPr>
          <a:xfrm>
            <a:off x="769620" y="543297"/>
            <a:ext cx="4486656" cy="1141497"/>
          </a:xfrm>
        </p:spPr>
        <p:txBody>
          <a:bodyPr/>
          <a:lstStyle/>
          <a:p>
            <a:r>
              <a:rPr lang="fr-FR" dirty="0"/>
              <a:t>2-3 - Concevoir un persona</a:t>
            </a:r>
          </a:p>
        </p:txBody>
      </p:sp>
      <p:sp>
        <p:nvSpPr>
          <p:cNvPr id="7" name="Espace réservé du texte 6">
            <a:extLst>
              <a:ext uri="{FF2B5EF4-FFF2-40B4-BE49-F238E27FC236}">
                <a16:creationId xmlns:a16="http://schemas.microsoft.com/office/drawing/2014/main" id="{A810858E-31AC-5E18-9AD4-A2F66A532AF2}"/>
              </a:ext>
            </a:extLst>
          </p:cNvPr>
          <p:cNvSpPr>
            <a:spLocks noGrp="1"/>
          </p:cNvSpPr>
          <p:nvPr>
            <p:ph type="body" idx="1"/>
          </p:nvPr>
        </p:nvSpPr>
        <p:spPr>
          <a:xfrm>
            <a:off x="6721792" y="1601960"/>
            <a:ext cx="4815840" cy="3895916"/>
          </a:xfrm>
        </p:spPr>
        <p:txBody>
          <a:bodyPr>
            <a:normAutofit/>
          </a:bodyPr>
          <a:lstStyle/>
          <a:p>
            <a:r>
              <a:rPr lang="fr-FR" dirty="0"/>
              <a:t>Nom fictif et photo bio</a:t>
            </a:r>
          </a:p>
          <a:p>
            <a:r>
              <a:rPr lang="fr-FR" dirty="0"/>
              <a:t>Titre du poste/groupe de personnes/responsabilités principales</a:t>
            </a:r>
          </a:p>
          <a:p>
            <a:r>
              <a:rPr lang="fr-FR" dirty="0"/>
              <a:t>Démographie</a:t>
            </a:r>
          </a:p>
          <a:p>
            <a:r>
              <a:rPr lang="fr-FR" dirty="0"/>
              <a:t>Les intérêts et le type de personnalité de la personne</a:t>
            </a:r>
          </a:p>
          <a:p>
            <a:r>
              <a:rPr lang="fr-FR" dirty="0"/>
              <a:t>Les objectifs et les motivations du personnage</a:t>
            </a:r>
          </a:p>
          <a:p>
            <a:r>
              <a:rPr lang="fr-FR" dirty="0"/>
              <a:t>Une citation déterminante de ce personnage.</a:t>
            </a:r>
          </a:p>
        </p:txBody>
      </p:sp>
      <p:sp>
        <p:nvSpPr>
          <p:cNvPr id="6" name="ZoneTexte 5">
            <a:extLst>
              <a:ext uri="{FF2B5EF4-FFF2-40B4-BE49-F238E27FC236}">
                <a16:creationId xmlns:a16="http://schemas.microsoft.com/office/drawing/2014/main" id="{8A16D74E-99AD-991C-BD4F-D51144D6D33C}"/>
              </a:ext>
            </a:extLst>
          </p:cNvPr>
          <p:cNvSpPr txBox="1"/>
          <p:nvPr/>
        </p:nvSpPr>
        <p:spPr>
          <a:xfrm>
            <a:off x="7129462" y="828675"/>
            <a:ext cx="4000500" cy="646331"/>
          </a:xfrm>
          <a:prstGeom prst="rect">
            <a:avLst/>
          </a:prstGeom>
          <a:noFill/>
        </p:spPr>
        <p:txBody>
          <a:bodyPr wrap="square" rtlCol="0">
            <a:spAutoFit/>
          </a:bodyPr>
          <a:lstStyle/>
          <a:p>
            <a:pPr algn="ctr"/>
            <a:r>
              <a:rPr lang="fr-FR" b="1" i="1" u="sng" dirty="0"/>
              <a:t>Les éléments important d’un Persona</a:t>
            </a:r>
          </a:p>
        </p:txBody>
      </p:sp>
      <p:pic>
        <p:nvPicPr>
          <p:cNvPr id="16386" name="Picture 2" descr="Uni-Persona">
            <a:extLst>
              <a:ext uri="{FF2B5EF4-FFF2-40B4-BE49-F238E27FC236}">
                <a16:creationId xmlns:a16="http://schemas.microsoft.com/office/drawing/2014/main" id="{B8F69A9B-8C60-00FE-C2F4-66ED9F1E5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34" y="2370138"/>
            <a:ext cx="57150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71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A014328-4F2D-FF57-D5D0-7843D26B0CB8}"/>
              </a:ext>
            </a:extLst>
          </p:cNvPr>
          <p:cNvSpPr>
            <a:spLocks noGrp="1"/>
          </p:cNvSpPr>
          <p:nvPr>
            <p:ph type="title"/>
          </p:nvPr>
        </p:nvSpPr>
        <p:spPr/>
        <p:txBody>
          <a:bodyPr/>
          <a:lstStyle/>
          <a:p>
            <a:r>
              <a:rPr lang="fr-FR" dirty="0"/>
              <a:t>2-3 - Concevoir un persona</a:t>
            </a:r>
          </a:p>
        </p:txBody>
      </p:sp>
      <p:pic>
        <p:nvPicPr>
          <p:cNvPr id="7" name="Image 6">
            <a:extLst>
              <a:ext uri="{FF2B5EF4-FFF2-40B4-BE49-F238E27FC236}">
                <a16:creationId xmlns:a16="http://schemas.microsoft.com/office/drawing/2014/main" id="{74EECF79-5F7C-81E7-20DF-DC99673D65E9}"/>
              </a:ext>
            </a:extLst>
          </p:cNvPr>
          <p:cNvPicPr>
            <a:picLocks noChangeAspect="1"/>
          </p:cNvPicPr>
          <p:nvPr/>
        </p:nvPicPr>
        <p:blipFill>
          <a:blip r:embed="rId2"/>
          <a:stretch>
            <a:fillRect/>
          </a:stretch>
        </p:blipFill>
        <p:spPr>
          <a:xfrm>
            <a:off x="600074" y="2749769"/>
            <a:ext cx="5300663" cy="3719763"/>
          </a:xfrm>
          <a:prstGeom prst="rect">
            <a:avLst/>
          </a:prstGeom>
        </p:spPr>
      </p:pic>
      <p:pic>
        <p:nvPicPr>
          <p:cNvPr id="9" name="Image 8">
            <a:extLst>
              <a:ext uri="{FF2B5EF4-FFF2-40B4-BE49-F238E27FC236}">
                <a16:creationId xmlns:a16="http://schemas.microsoft.com/office/drawing/2014/main" id="{C5C455F5-3E66-D9D8-963C-095D3A51F902}"/>
              </a:ext>
            </a:extLst>
          </p:cNvPr>
          <p:cNvPicPr>
            <a:picLocks noChangeAspect="1"/>
          </p:cNvPicPr>
          <p:nvPr/>
        </p:nvPicPr>
        <p:blipFill>
          <a:blip r:embed="rId3"/>
          <a:stretch>
            <a:fillRect/>
          </a:stretch>
        </p:blipFill>
        <p:spPr>
          <a:xfrm>
            <a:off x="6712647" y="2767273"/>
            <a:ext cx="4879278" cy="3702259"/>
          </a:xfrm>
          <a:prstGeom prst="rect">
            <a:avLst/>
          </a:prstGeom>
        </p:spPr>
      </p:pic>
    </p:spTree>
    <p:extLst>
      <p:ext uri="{BB962C8B-B14F-4D97-AF65-F5344CB8AC3E}">
        <p14:creationId xmlns:p14="http://schemas.microsoft.com/office/powerpoint/2010/main" val="312624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A014328-4F2D-FF57-D5D0-7843D26B0CB8}"/>
              </a:ext>
            </a:extLst>
          </p:cNvPr>
          <p:cNvSpPr>
            <a:spLocks noGrp="1"/>
          </p:cNvSpPr>
          <p:nvPr>
            <p:ph type="title"/>
          </p:nvPr>
        </p:nvSpPr>
        <p:spPr/>
        <p:txBody>
          <a:bodyPr/>
          <a:lstStyle/>
          <a:p>
            <a:r>
              <a:rPr lang="fr-FR" dirty="0"/>
              <a:t>2-3 - Concevoir un persona</a:t>
            </a:r>
          </a:p>
        </p:txBody>
      </p:sp>
      <p:sp>
        <p:nvSpPr>
          <p:cNvPr id="3" name="Espace réservé du texte 2">
            <a:extLst>
              <a:ext uri="{FF2B5EF4-FFF2-40B4-BE49-F238E27FC236}">
                <a16:creationId xmlns:a16="http://schemas.microsoft.com/office/drawing/2014/main" id="{8A7D133B-A41E-E320-6229-0E5305FBFAA6}"/>
              </a:ext>
            </a:extLst>
          </p:cNvPr>
          <p:cNvSpPr>
            <a:spLocks noGrp="1"/>
          </p:cNvSpPr>
          <p:nvPr>
            <p:ph type="body" idx="1"/>
          </p:nvPr>
        </p:nvSpPr>
        <p:spPr>
          <a:xfrm>
            <a:off x="2231136" y="3016520"/>
            <a:ext cx="7729728" cy="3470005"/>
          </a:xfrm>
        </p:spPr>
        <p:txBody>
          <a:bodyPr>
            <a:normAutofit/>
          </a:bodyPr>
          <a:lstStyle/>
          <a:p>
            <a:r>
              <a:rPr lang="fr-FR" dirty="0"/>
              <a:t>Les </a:t>
            </a:r>
            <a:r>
              <a:rPr lang="fr-FR" b="1" dirty="0" err="1">
                <a:solidFill>
                  <a:srgbClr val="002060"/>
                </a:solidFill>
              </a:rPr>
              <a:t>personas</a:t>
            </a:r>
            <a:r>
              <a:rPr lang="fr-FR" b="1" dirty="0">
                <a:solidFill>
                  <a:srgbClr val="002060"/>
                </a:solidFill>
              </a:rPr>
              <a:t> </a:t>
            </a:r>
            <a:r>
              <a:rPr lang="fr-FR" dirty="0"/>
              <a:t>vous indiquent qui sont vos clients.</a:t>
            </a:r>
          </a:p>
          <a:p>
            <a:r>
              <a:rPr lang="fr-FR" b="1" dirty="0">
                <a:solidFill>
                  <a:srgbClr val="002060"/>
                </a:solidFill>
              </a:rPr>
              <a:t>Les cartes d'empathie </a:t>
            </a:r>
            <a:r>
              <a:rPr lang="fr-FR" dirty="0"/>
              <a:t>vous indiquent les attitudes et les comportements de ces clients envers votre marque.</a:t>
            </a:r>
          </a:p>
          <a:p>
            <a:endParaRPr lang="fr-FR" dirty="0"/>
          </a:p>
          <a:p>
            <a:r>
              <a:rPr lang="fr-FR" dirty="0"/>
              <a:t>Les </a:t>
            </a:r>
            <a:r>
              <a:rPr lang="fr-FR" b="1" dirty="0" err="1"/>
              <a:t>Personas</a:t>
            </a:r>
            <a:r>
              <a:rPr lang="fr-FR" dirty="0"/>
              <a:t> et la </a:t>
            </a:r>
            <a:r>
              <a:rPr lang="fr-FR" b="1" dirty="0">
                <a:solidFill>
                  <a:srgbClr val="002060"/>
                </a:solidFill>
              </a:rPr>
              <a:t>cartographie d'empathie </a:t>
            </a:r>
            <a:r>
              <a:rPr lang="fr-FR" dirty="0"/>
              <a:t>sont des outils UX/UI qui partagent l'objectif commun de vous aider à mieux comprendre vos clients. </a:t>
            </a:r>
          </a:p>
          <a:p>
            <a:r>
              <a:rPr lang="fr-FR" dirty="0"/>
              <a:t>Alors que l'importance des expériences hautement personnalisées et même prédictives augmente sur tous les canaux, la capacité à tirer parti de ces outils devient d'une importance cruciale.</a:t>
            </a:r>
          </a:p>
        </p:txBody>
      </p:sp>
      <p:sp>
        <p:nvSpPr>
          <p:cNvPr id="2" name="ZoneTexte 1">
            <a:extLst>
              <a:ext uri="{FF2B5EF4-FFF2-40B4-BE49-F238E27FC236}">
                <a16:creationId xmlns:a16="http://schemas.microsoft.com/office/drawing/2014/main" id="{CB12252C-643A-6ACD-6B39-60FEC5C7B4E8}"/>
              </a:ext>
            </a:extLst>
          </p:cNvPr>
          <p:cNvSpPr txBox="1"/>
          <p:nvPr/>
        </p:nvSpPr>
        <p:spPr>
          <a:xfrm>
            <a:off x="3743325" y="2400300"/>
            <a:ext cx="4543425" cy="369332"/>
          </a:xfrm>
          <a:prstGeom prst="rect">
            <a:avLst/>
          </a:prstGeom>
          <a:noFill/>
        </p:spPr>
        <p:txBody>
          <a:bodyPr wrap="square" rtlCol="0">
            <a:spAutoFit/>
          </a:bodyPr>
          <a:lstStyle/>
          <a:p>
            <a:pPr algn="ctr"/>
            <a:r>
              <a:rPr lang="fr-FR" b="1" u="sng" dirty="0"/>
              <a:t>MAP et Persona</a:t>
            </a:r>
          </a:p>
        </p:txBody>
      </p:sp>
    </p:spTree>
    <p:extLst>
      <p:ext uri="{BB962C8B-B14F-4D97-AF65-F5344CB8AC3E}">
        <p14:creationId xmlns:p14="http://schemas.microsoft.com/office/powerpoint/2010/main" val="760025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1 - </a:t>
            </a:r>
            <a:r>
              <a:rPr lang="fr-FR" sz="4000" dirty="0"/>
              <a:t>UX/UI Design, c’est quoi?</a:t>
            </a:r>
            <a:endParaRPr lang="fr-FR" dirty="0"/>
          </a:p>
        </p:txBody>
      </p:sp>
      <p:sp>
        <p:nvSpPr>
          <p:cNvPr id="3" name="Sous-titre 2"/>
          <p:cNvSpPr>
            <a:spLocks noGrp="1"/>
          </p:cNvSpPr>
          <p:nvPr>
            <p:ph type="subTitle" idx="1"/>
          </p:nvPr>
        </p:nvSpPr>
        <p:spPr>
          <a:xfrm>
            <a:off x="1227909" y="4352544"/>
            <a:ext cx="9884228" cy="1403822"/>
          </a:xfrm>
        </p:spPr>
        <p:txBody>
          <a:bodyPr>
            <a:normAutofit/>
          </a:bodyPr>
          <a:lstStyle/>
          <a:p>
            <a:r>
              <a:rPr lang="fr-FR" dirty="0"/>
              <a:t>UX : Expérience Utilisateur – UI : Interface Utilisateur – Le mot Design - </a:t>
            </a:r>
          </a:p>
        </p:txBody>
      </p:sp>
      <p:pic>
        <p:nvPicPr>
          <p:cNvPr id="4" name="Picture 4" descr="UX Design - Was ist das I 🥇 einfach &amp; verständlich erklärt">
            <a:extLst>
              <a:ext uri="{FF2B5EF4-FFF2-40B4-BE49-F238E27FC236}">
                <a16:creationId xmlns:a16="http://schemas.microsoft.com/office/drawing/2014/main" id="{BF487704-D026-FAA2-2987-D6DCEF5A9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443" y="5035113"/>
            <a:ext cx="2642849" cy="15622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Quelle est la différence entre UX Design et UI Design ?">
            <a:extLst>
              <a:ext uri="{FF2B5EF4-FFF2-40B4-BE49-F238E27FC236}">
                <a16:creationId xmlns:a16="http://schemas.microsoft.com/office/drawing/2014/main" id="{3347E883-7AE9-1143-448F-6DCC2DCC4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588" y="5035113"/>
            <a:ext cx="2435225" cy="162348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Qu'est-ce que le design UX/UI ? | Ironhack Blog">
            <a:extLst>
              <a:ext uri="{FF2B5EF4-FFF2-40B4-BE49-F238E27FC236}">
                <a16:creationId xmlns:a16="http://schemas.microsoft.com/office/drawing/2014/main" id="{26EE8BDE-F2DD-C288-F30A-AA89FDCCE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182" y="4908641"/>
            <a:ext cx="3259618" cy="1876425"/>
          </a:xfrm>
          <a:prstGeom prst="rect">
            <a:avLst/>
          </a:prstGeom>
          <a:noFill/>
          <a:effectLst>
            <a:outerShdw blurRad="50800" dist="38100" dir="16200000"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272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3 – </a:t>
            </a:r>
            <a:r>
              <a:rPr lang="fr-FR" sz="4000" dirty="0"/>
              <a:t>Création du contenu</a:t>
            </a:r>
            <a:endParaRPr lang="fr-FR" dirty="0"/>
          </a:p>
        </p:txBody>
      </p:sp>
      <p:sp>
        <p:nvSpPr>
          <p:cNvPr id="3" name="Sous-titre 2"/>
          <p:cNvSpPr>
            <a:spLocks noGrp="1"/>
          </p:cNvSpPr>
          <p:nvPr>
            <p:ph type="subTitle" idx="1"/>
          </p:nvPr>
        </p:nvSpPr>
        <p:spPr>
          <a:xfrm>
            <a:off x="1227909" y="4352544"/>
            <a:ext cx="9884228" cy="1403822"/>
          </a:xfrm>
        </p:spPr>
        <p:txBody>
          <a:bodyPr>
            <a:normAutofit/>
          </a:bodyPr>
          <a:lstStyle/>
          <a:p>
            <a:r>
              <a:rPr lang="fr-FR" dirty="0"/>
              <a:t>Créer du contenu grâce à la méthode Content-first – Quel est votre objectif? - Appel à l’action.</a:t>
            </a:r>
          </a:p>
        </p:txBody>
      </p:sp>
    </p:spTree>
    <p:extLst>
      <p:ext uri="{BB962C8B-B14F-4D97-AF65-F5344CB8AC3E}">
        <p14:creationId xmlns:p14="http://schemas.microsoft.com/office/powerpoint/2010/main" val="1053823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B94A5ECA-D4F1-5E98-DB4C-89997972192B}"/>
              </a:ext>
            </a:extLst>
          </p:cNvPr>
          <p:cNvSpPr>
            <a:spLocks noGrp="1"/>
          </p:cNvSpPr>
          <p:nvPr>
            <p:ph type="title"/>
          </p:nvPr>
        </p:nvSpPr>
        <p:spPr>
          <a:xfrm>
            <a:off x="911550" y="543297"/>
            <a:ext cx="4486656" cy="1141497"/>
          </a:xfrm>
        </p:spPr>
        <p:txBody>
          <a:bodyPr/>
          <a:lstStyle/>
          <a:p>
            <a:r>
              <a:rPr lang="fr-FR" dirty="0"/>
              <a:t>3 - 1 - Créer du contenu grâce à la méthode Content-first.</a:t>
            </a:r>
          </a:p>
        </p:txBody>
      </p:sp>
      <p:sp>
        <p:nvSpPr>
          <p:cNvPr id="7" name="Espace réservé du texte 6">
            <a:extLst>
              <a:ext uri="{FF2B5EF4-FFF2-40B4-BE49-F238E27FC236}">
                <a16:creationId xmlns:a16="http://schemas.microsoft.com/office/drawing/2014/main" id="{B128B63F-38AB-4D82-9A0C-4C80153371F9}"/>
              </a:ext>
            </a:extLst>
          </p:cNvPr>
          <p:cNvSpPr>
            <a:spLocks noGrp="1"/>
          </p:cNvSpPr>
          <p:nvPr>
            <p:ph type="body" idx="1"/>
          </p:nvPr>
        </p:nvSpPr>
        <p:spPr>
          <a:xfrm>
            <a:off x="6543303" y="804672"/>
            <a:ext cx="5545777" cy="5248656"/>
          </a:xfrm>
        </p:spPr>
        <p:txBody>
          <a:bodyPr/>
          <a:lstStyle/>
          <a:p>
            <a:pPr fontAlgn="base"/>
            <a:r>
              <a:rPr lang="fr-FR" dirty="0"/>
              <a:t>Qu'essayons-nous de communiquer à notre public ?</a:t>
            </a:r>
          </a:p>
          <a:p>
            <a:pPr fontAlgn="base"/>
            <a:r>
              <a:rPr lang="fr-FR" dirty="0"/>
              <a:t>Quelle histoire essayons-nous de raconter ?</a:t>
            </a:r>
          </a:p>
          <a:p>
            <a:pPr fontAlgn="base"/>
            <a:r>
              <a:rPr lang="fr-FR" dirty="0"/>
              <a:t>Quelles actions espérons-nous que nos utilisateurs entreprendront sur le site ?</a:t>
            </a:r>
          </a:p>
          <a:p>
            <a:endParaRPr lang="fr-FR" dirty="0"/>
          </a:p>
        </p:txBody>
      </p:sp>
      <p:pic>
        <p:nvPicPr>
          <p:cNvPr id="10" name="Image 9">
            <a:extLst>
              <a:ext uri="{FF2B5EF4-FFF2-40B4-BE49-F238E27FC236}">
                <a16:creationId xmlns:a16="http://schemas.microsoft.com/office/drawing/2014/main" id="{0640F80B-98D8-C84A-50AB-B5AE27DF15EA}"/>
              </a:ext>
            </a:extLst>
          </p:cNvPr>
          <p:cNvPicPr>
            <a:picLocks noChangeAspect="1"/>
          </p:cNvPicPr>
          <p:nvPr/>
        </p:nvPicPr>
        <p:blipFill>
          <a:blip r:embed="rId2"/>
          <a:stretch>
            <a:fillRect/>
          </a:stretch>
        </p:blipFill>
        <p:spPr>
          <a:xfrm>
            <a:off x="7072863" y="3429000"/>
            <a:ext cx="4486656" cy="2296396"/>
          </a:xfrm>
          <a:prstGeom prst="rect">
            <a:avLst/>
          </a:prstGeom>
        </p:spPr>
      </p:pic>
      <p:pic>
        <p:nvPicPr>
          <p:cNvPr id="12" name="Image 11">
            <a:extLst>
              <a:ext uri="{FF2B5EF4-FFF2-40B4-BE49-F238E27FC236}">
                <a16:creationId xmlns:a16="http://schemas.microsoft.com/office/drawing/2014/main" id="{D9403C6E-D7A5-93D2-9A8E-B94B893F820C}"/>
              </a:ext>
            </a:extLst>
          </p:cNvPr>
          <p:cNvPicPr>
            <a:picLocks noChangeAspect="1"/>
          </p:cNvPicPr>
          <p:nvPr/>
        </p:nvPicPr>
        <p:blipFill>
          <a:blip r:embed="rId3"/>
          <a:stretch>
            <a:fillRect/>
          </a:stretch>
        </p:blipFill>
        <p:spPr>
          <a:xfrm>
            <a:off x="1153080" y="1995738"/>
            <a:ext cx="4160606" cy="4601004"/>
          </a:xfrm>
          <a:prstGeom prst="rect">
            <a:avLst/>
          </a:prstGeom>
        </p:spPr>
      </p:pic>
    </p:spTree>
    <p:extLst>
      <p:ext uri="{BB962C8B-B14F-4D97-AF65-F5344CB8AC3E}">
        <p14:creationId xmlns:p14="http://schemas.microsoft.com/office/powerpoint/2010/main" val="3117216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D75ED4E-D5FD-D7A0-2E72-9D21AC29E360}"/>
              </a:ext>
            </a:extLst>
          </p:cNvPr>
          <p:cNvSpPr>
            <a:spLocks noGrp="1"/>
          </p:cNvSpPr>
          <p:nvPr>
            <p:ph type="title"/>
          </p:nvPr>
        </p:nvSpPr>
        <p:spPr>
          <a:xfrm>
            <a:off x="769620" y="379402"/>
            <a:ext cx="4486656" cy="1141497"/>
          </a:xfrm>
        </p:spPr>
        <p:txBody>
          <a:bodyPr/>
          <a:lstStyle/>
          <a:p>
            <a:r>
              <a:rPr lang="fr-FR" dirty="0"/>
              <a:t>3 - 1 - Créer du contenu grâce à la méthode Content-first.</a:t>
            </a:r>
          </a:p>
        </p:txBody>
      </p:sp>
      <p:pic>
        <p:nvPicPr>
          <p:cNvPr id="10" name="Image 9">
            <a:extLst>
              <a:ext uri="{FF2B5EF4-FFF2-40B4-BE49-F238E27FC236}">
                <a16:creationId xmlns:a16="http://schemas.microsoft.com/office/drawing/2014/main" id="{F228350F-58F0-2499-0898-865B5389C116}"/>
              </a:ext>
            </a:extLst>
          </p:cNvPr>
          <p:cNvPicPr>
            <a:picLocks noChangeAspect="1"/>
          </p:cNvPicPr>
          <p:nvPr/>
        </p:nvPicPr>
        <p:blipFill>
          <a:blip r:embed="rId2"/>
          <a:stretch>
            <a:fillRect/>
          </a:stretch>
        </p:blipFill>
        <p:spPr>
          <a:xfrm>
            <a:off x="1418270" y="1738018"/>
            <a:ext cx="3331860" cy="4740580"/>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30D3D567-1994-3A2C-9550-395B777DE97C}"/>
              </a:ext>
            </a:extLst>
          </p:cNvPr>
          <p:cNvPicPr>
            <a:picLocks noChangeAspect="1"/>
          </p:cNvPicPr>
          <p:nvPr/>
        </p:nvPicPr>
        <p:blipFill>
          <a:blip r:embed="rId3"/>
          <a:stretch>
            <a:fillRect/>
          </a:stretch>
        </p:blipFill>
        <p:spPr>
          <a:xfrm>
            <a:off x="5394551" y="3197261"/>
            <a:ext cx="1402898" cy="1085114"/>
          </a:xfrm>
          <a:prstGeom prst="rect">
            <a:avLst/>
          </a:prstGeom>
        </p:spPr>
      </p:pic>
      <p:pic>
        <p:nvPicPr>
          <p:cNvPr id="14" name="Image 13">
            <a:extLst>
              <a:ext uri="{FF2B5EF4-FFF2-40B4-BE49-F238E27FC236}">
                <a16:creationId xmlns:a16="http://schemas.microsoft.com/office/drawing/2014/main" id="{25484CAE-499C-0178-1D53-227361955E85}"/>
              </a:ext>
            </a:extLst>
          </p:cNvPr>
          <p:cNvPicPr>
            <a:picLocks noChangeAspect="1"/>
          </p:cNvPicPr>
          <p:nvPr/>
        </p:nvPicPr>
        <p:blipFill>
          <a:blip r:embed="rId4"/>
          <a:stretch>
            <a:fillRect/>
          </a:stretch>
        </p:blipFill>
        <p:spPr>
          <a:xfrm>
            <a:off x="8167088" y="112815"/>
            <a:ext cx="2379552" cy="6632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4299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A1E146D-4DF8-2F90-4917-0C343B4934FA}"/>
              </a:ext>
            </a:extLst>
          </p:cNvPr>
          <p:cNvSpPr>
            <a:spLocks noGrp="1"/>
          </p:cNvSpPr>
          <p:nvPr>
            <p:ph type="title"/>
          </p:nvPr>
        </p:nvSpPr>
        <p:spPr/>
        <p:txBody>
          <a:bodyPr/>
          <a:lstStyle/>
          <a:p>
            <a:r>
              <a:rPr lang="fr-FR" dirty="0"/>
              <a:t>3 - 1 - Créer du contenu grâce à la méthode Content-first.</a:t>
            </a:r>
          </a:p>
        </p:txBody>
      </p:sp>
      <p:pic>
        <p:nvPicPr>
          <p:cNvPr id="8" name="Image 7">
            <a:extLst>
              <a:ext uri="{FF2B5EF4-FFF2-40B4-BE49-F238E27FC236}">
                <a16:creationId xmlns:a16="http://schemas.microsoft.com/office/drawing/2014/main" id="{8AA35F7C-00AC-2CFF-FEB7-BDFC3E628B77}"/>
              </a:ext>
            </a:extLst>
          </p:cNvPr>
          <p:cNvPicPr>
            <a:picLocks noChangeAspect="1"/>
          </p:cNvPicPr>
          <p:nvPr/>
        </p:nvPicPr>
        <p:blipFill>
          <a:blip r:embed="rId2"/>
          <a:stretch>
            <a:fillRect/>
          </a:stretch>
        </p:blipFill>
        <p:spPr>
          <a:xfrm>
            <a:off x="3585473" y="2231707"/>
            <a:ext cx="5021053" cy="4461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8649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A1E146D-4DF8-2F90-4917-0C343B4934FA}"/>
              </a:ext>
            </a:extLst>
          </p:cNvPr>
          <p:cNvSpPr>
            <a:spLocks noGrp="1"/>
          </p:cNvSpPr>
          <p:nvPr>
            <p:ph type="title"/>
          </p:nvPr>
        </p:nvSpPr>
        <p:spPr/>
        <p:txBody>
          <a:bodyPr/>
          <a:lstStyle/>
          <a:p>
            <a:r>
              <a:rPr lang="fr-FR" dirty="0"/>
              <a:t>3 - 2 - Quel est votre objectif? </a:t>
            </a:r>
          </a:p>
        </p:txBody>
      </p:sp>
      <p:pic>
        <p:nvPicPr>
          <p:cNvPr id="3" name="Image 2">
            <a:extLst>
              <a:ext uri="{FF2B5EF4-FFF2-40B4-BE49-F238E27FC236}">
                <a16:creationId xmlns:a16="http://schemas.microsoft.com/office/drawing/2014/main" id="{2B44F33E-32DC-7339-39C7-22B02998F569}"/>
              </a:ext>
            </a:extLst>
          </p:cNvPr>
          <p:cNvPicPr>
            <a:picLocks noChangeAspect="1"/>
          </p:cNvPicPr>
          <p:nvPr/>
        </p:nvPicPr>
        <p:blipFill>
          <a:blip r:embed="rId2"/>
          <a:stretch>
            <a:fillRect/>
          </a:stretch>
        </p:blipFill>
        <p:spPr>
          <a:xfrm>
            <a:off x="4002881" y="2262623"/>
            <a:ext cx="4186238" cy="4563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6265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A1E146D-4DF8-2F90-4917-0C343B4934FA}"/>
              </a:ext>
            </a:extLst>
          </p:cNvPr>
          <p:cNvSpPr>
            <a:spLocks noGrp="1"/>
          </p:cNvSpPr>
          <p:nvPr>
            <p:ph type="title"/>
          </p:nvPr>
        </p:nvSpPr>
        <p:spPr/>
        <p:txBody>
          <a:bodyPr/>
          <a:lstStyle/>
          <a:p>
            <a:r>
              <a:rPr lang="fr-FR" dirty="0"/>
              <a:t>3 - 3 - Appel à l’action.</a:t>
            </a:r>
          </a:p>
        </p:txBody>
      </p:sp>
      <p:sp>
        <p:nvSpPr>
          <p:cNvPr id="2" name="Espace réservé du texte 1">
            <a:extLst>
              <a:ext uri="{FF2B5EF4-FFF2-40B4-BE49-F238E27FC236}">
                <a16:creationId xmlns:a16="http://schemas.microsoft.com/office/drawing/2014/main" id="{50B4DB47-9DB9-A0B1-D523-16C1FC55EF7D}"/>
              </a:ext>
            </a:extLst>
          </p:cNvPr>
          <p:cNvSpPr>
            <a:spLocks noGrp="1"/>
          </p:cNvSpPr>
          <p:nvPr>
            <p:ph type="body" idx="1"/>
          </p:nvPr>
        </p:nvSpPr>
        <p:spPr>
          <a:xfrm>
            <a:off x="2231136" y="2638044"/>
            <a:ext cx="7729728" cy="3848481"/>
          </a:xfrm>
        </p:spPr>
        <p:txBody>
          <a:bodyPr/>
          <a:lstStyle/>
          <a:p>
            <a:r>
              <a:rPr lang="fr-FR" b="1" dirty="0"/>
              <a:t>Un CTA (Call to Action) </a:t>
            </a:r>
            <a:r>
              <a:rPr lang="fr-FR" dirty="0"/>
              <a:t>est généralement une image, un texte, un bouton ou une vidéo contenant un lien vers une page avec une offre attrayante. </a:t>
            </a:r>
          </a:p>
          <a:p>
            <a:r>
              <a:rPr lang="fr-FR" b="1" dirty="0"/>
              <a:t>Son travail principal </a:t>
            </a:r>
            <a:r>
              <a:rPr lang="fr-FR" dirty="0"/>
              <a:t>est de capter l'attention de vos prospects et de les faire cliquer pour en savoir plus.</a:t>
            </a:r>
          </a:p>
          <a:p>
            <a:r>
              <a:rPr lang="fr-FR" b="1" dirty="0"/>
              <a:t>2 types de CTA </a:t>
            </a:r>
            <a:r>
              <a:rPr lang="fr-FR" dirty="0"/>
              <a:t>: </a:t>
            </a:r>
          </a:p>
          <a:p>
            <a:pPr lvl="1" fontAlgn="base">
              <a:buFont typeface="Wingdings" pitchFamily="2" charset="2"/>
              <a:buChar char="ü"/>
            </a:pPr>
            <a:r>
              <a:rPr lang="fr-FR" dirty="0"/>
              <a:t>Celui qui envoie le visiteur vers une page d'information ou de produit, où il peut soit en savoir plus sur votre ou vos produits, soit les acheter.</a:t>
            </a:r>
          </a:p>
          <a:p>
            <a:pPr lvl="1" fontAlgn="base">
              <a:buFont typeface="Wingdings" pitchFamily="2" charset="2"/>
              <a:buChar char="ü"/>
            </a:pPr>
            <a:r>
              <a:rPr lang="fr-FR" dirty="0"/>
              <a:t>Celui qui fait partie de la méthodologie Inbound Marketing. Vos visiteurs sont dirigés vers une page de destination avec un formulaire qui, une fois rempli, permet aux utilisateurs de télécharger ou de s'inscrire à une sorte d'offre gratuite, comme un guide, un e-book, un code promo, etc.</a:t>
            </a:r>
          </a:p>
          <a:p>
            <a:pPr lvl="1"/>
            <a:endParaRPr lang="fr-FR" dirty="0"/>
          </a:p>
          <a:p>
            <a:endParaRPr lang="fr-FR" dirty="0"/>
          </a:p>
        </p:txBody>
      </p:sp>
    </p:spTree>
    <p:extLst>
      <p:ext uri="{BB962C8B-B14F-4D97-AF65-F5344CB8AC3E}">
        <p14:creationId xmlns:p14="http://schemas.microsoft.com/office/powerpoint/2010/main" val="1064752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A1E146D-4DF8-2F90-4917-0C343B4934FA}"/>
              </a:ext>
            </a:extLst>
          </p:cNvPr>
          <p:cNvSpPr>
            <a:spLocks noGrp="1"/>
          </p:cNvSpPr>
          <p:nvPr>
            <p:ph type="title"/>
          </p:nvPr>
        </p:nvSpPr>
        <p:spPr/>
        <p:txBody>
          <a:bodyPr/>
          <a:lstStyle/>
          <a:p>
            <a:r>
              <a:rPr lang="fr-FR" dirty="0"/>
              <a:t>3 - 3 - Appel à l’action.</a:t>
            </a:r>
          </a:p>
        </p:txBody>
      </p:sp>
      <p:pic>
        <p:nvPicPr>
          <p:cNvPr id="1026" name="Picture 2" descr="001">
            <a:extLst>
              <a:ext uri="{FF2B5EF4-FFF2-40B4-BE49-F238E27FC236}">
                <a16:creationId xmlns:a16="http://schemas.microsoft.com/office/drawing/2014/main" id="{F0175034-FB3F-8675-89D0-4856A0ACC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36" y="2588889"/>
            <a:ext cx="5286202" cy="36456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003">
            <a:extLst>
              <a:ext uri="{FF2B5EF4-FFF2-40B4-BE49-F238E27FC236}">
                <a16:creationId xmlns:a16="http://schemas.microsoft.com/office/drawing/2014/main" id="{446D1EFE-1054-42A7-0EF7-0D2B38E84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06" y="2588889"/>
            <a:ext cx="5286203" cy="36456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71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A1E146D-4DF8-2F90-4917-0C343B4934FA}"/>
              </a:ext>
            </a:extLst>
          </p:cNvPr>
          <p:cNvSpPr>
            <a:spLocks noGrp="1"/>
          </p:cNvSpPr>
          <p:nvPr>
            <p:ph type="title"/>
          </p:nvPr>
        </p:nvSpPr>
        <p:spPr/>
        <p:txBody>
          <a:bodyPr/>
          <a:lstStyle/>
          <a:p>
            <a:r>
              <a:rPr lang="fr-FR" dirty="0"/>
              <a:t>3 - 3 - Appel à l’action.</a:t>
            </a:r>
          </a:p>
        </p:txBody>
      </p:sp>
      <p:pic>
        <p:nvPicPr>
          <p:cNvPr id="2050" name="Picture 2" descr="008">
            <a:extLst>
              <a:ext uri="{FF2B5EF4-FFF2-40B4-BE49-F238E27FC236}">
                <a16:creationId xmlns:a16="http://schemas.microsoft.com/office/drawing/2014/main" id="{7DDFC012-7120-59F5-51A4-BB3758DEA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96" y="2588889"/>
            <a:ext cx="5286204" cy="36456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006">
            <a:extLst>
              <a:ext uri="{FF2B5EF4-FFF2-40B4-BE49-F238E27FC236}">
                <a16:creationId xmlns:a16="http://schemas.microsoft.com/office/drawing/2014/main" id="{DB4BB50B-A0A0-C8E1-8AF1-96D18BD89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176" y="2588889"/>
            <a:ext cx="5286204" cy="36456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80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A1E146D-4DF8-2F90-4917-0C343B4934FA}"/>
              </a:ext>
            </a:extLst>
          </p:cNvPr>
          <p:cNvSpPr>
            <a:spLocks noGrp="1"/>
          </p:cNvSpPr>
          <p:nvPr>
            <p:ph type="title"/>
          </p:nvPr>
        </p:nvSpPr>
        <p:spPr/>
        <p:txBody>
          <a:bodyPr/>
          <a:lstStyle/>
          <a:p>
            <a:r>
              <a:rPr lang="fr-FR" dirty="0"/>
              <a:t>3 - 3 - Appel à l’action.</a:t>
            </a:r>
          </a:p>
        </p:txBody>
      </p:sp>
      <p:sp>
        <p:nvSpPr>
          <p:cNvPr id="2" name="Espace réservé du texte 1">
            <a:extLst>
              <a:ext uri="{FF2B5EF4-FFF2-40B4-BE49-F238E27FC236}">
                <a16:creationId xmlns:a16="http://schemas.microsoft.com/office/drawing/2014/main" id="{09940660-709B-FE6B-AD07-FFC647CDCF66}"/>
              </a:ext>
            </a:extLst>
          </p:cNvPr>
          <p:cNvSpPr>
            <a:spLocks noGrp="1"/>
          </p:cNvSpPr>
          <p:nvPr>
            <p:ph type="body" idx="1"/>
          </p:nvPr>
        </p:nvSpPr>
        <p:spPr/>
        <p:txBody>
          <a:bodyPr/>
          <a:lstStyle/>
          <a:p>
            <a:r>
              <a:rPr lang="fr-FR" sz="2000" b="1" u="sng" dirty="0">
                <a:solidFill>
                  <a:srgbClr val="002060"/>
                </a:solidFill>
              </a:rPr>
              <a:t>Un bon CTA </a:t>
            </a:r>
            <a:r>
              <a:rPr lang="fr-FR" dirty="0"/>
              <a:t>: </a:t>
            </a:r>
          </a:p>
          <a:p>
            <a:pPr lvl="1"/>
            <a:r>
              <a:rPr lang="fr-FR" b="1" dirty="0"/>
              <a:t>La taille</a:t>
            </a:r>
            <a:r>
              <a:rPr lang="fr-FR" dirty="0"/>
              <a:t> : vous indique essentiellement que plus elle est visible, plus il est probable que quelqu'un clique dessus.</a:t>
            </a:r>
          </a:p>
          <a:p>
            <a:pPr lvl="1"/>
            <a:r>
              <a:rPr lang="fr-FR" b="1" dirty="0"/>
              <a:t>La couleur du bouton : </a:t>
            </a:r>
            <a:r>
              <a:rPr lang="fr-FR" dirty="0"/>
              <a:t>Tout d’abord, vos boutons CTA doivent avoir l’allure de… boutons. </a:t>
            </a:r>
            <a:endParaRPr lang="fr-FR" b="1" dirty="0"/>
          </a:p>
          <a:p>
            <a:pPr lvl="1"/>
            <a:r>
              <a:rPr lang="fr-FR" b="1" dirty="0"/>
              <a:t>Le texte</a:t>
            </a:r>
            <a:r>
              <a:rPr lang="fr-FR" dirty="0"/>
              <a:t> : Le texte doit indiquer clairement ce qui se passe s'ils cliquent sur le bouton, et ce n'est pas le moment d'être intelligent ou déroutant.</a:t>
            </a:r>
          </a:p>
        </p:txBody>
      </p:sp>
    </p:spTree>
    <p:extLst>
      <p:ext uri="{BB962C8B-B14F-4D97-AF65-F5344CB8AC3E}">
        <p14:creationId xmlns:p14="http://schemas.microsoft.com/office/powerpoint/2010/main" val="737349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4 – </a:t>
            </a:r>
            <a:r>
              <a:rPr lang="fr-FR" sz="4000" dirty="0" err="1"/>
              <a:t>WireFrame</a:t>
            </a:r>
            <a:r>
              <a:rPr lang="fr-FR" sz="4000" dirty="0"/>
              <a:t> </a:t>
            </a:r>
            <a:endParaRPr lang="fr-FR" dirty="0"/>
          </a:p>
        </p:txBody>
      </p:sp>
      <p:sp>
        <p:nvSpPr>
          <p:cNvPr id="3" name="Sous-titre 2"/>
          <p:cNvSpPr>
            <a:spLocks noGrp="1"/>
          </p:cNvSpPr>
          <p:nvPr>
            <p:ph type="subTitle" idx="1"/>
          </p:nvPr>
        </p:nvSpPr>
        <p:spPr>
          <a:xfrm>
            <a:off x="1227909" y="4352544"/>
            <a:ext cx="9884228" cy="1403822"/>
          </a:xfrm>
        </p:spPr>
        <p:txBody>
          <a:bodyPr>
            <a:normAutofit/>
          </a:bodyPr>
          <a:lstStyle/>
          <a:p>
            <a:r>
              <a:rPr lang="fr-FR" dirty="0"/>
              <a:t>C’est quoi les wireframes? – Règle 1 : Noir/Blanc – Règle 2 : Placeholders – Règle 3 : Cohérence </a:t>
            </a:r>
          </a:p>
        </p:txBody>
      </p:sp>
    </p:spTree>
    <p:extLst>
      <p:ext uri="{BB962C8B-B14F-4D97-AF65-F5344CB8AC3E}">
        <p14:creationId xmlns:p14="http://schemas.microsoft.com/office/powerpoint/2010/main" val="3482305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1-2 - UX : Expérience Utilisateur</a:t>
            </a:r>
          </a:p>
        </p:txBody>
      </p:sp>
      <p:pic>
        <p:nvPicPr>
          <p:cNvPr id="6" name="Image 5">
            <a:extLst>
              <a:ext uri="{FF2B5EF4-FFF2-40B4-BE49-F238E27FC236}">
                <a16:creationId xmlns:a16="http://schemas.microsoft.com/office/drawing/2014/main" id="{DAB214B8-8B9F-3AB9-08E0-45E2AA180EBB}"/>
              </a:ext>
            </a:extLst>
          </p:cNvPr>
          <p:cNvPicPr>
            <a:picLocks noChangeAspect="1"/>
          </p:cNvPicPr>
          <p:nvPr/>
        </p:nvPicPr>
        <p:blipFill>
          <a:blip r:embed="rId2"/>
          <a:stretch>
            <a:fillRect/>
          </a:stretch>
        </p:blipFill>
        <p:spPr>
          <a:xfrm>
            <a:off x="4305300" y="2795588"/>
            <a:ext cx="4038600" cy="3238500"/>
          </a:xfrm>
          <a:prstGeom prst="rect">
            <a:avLst/>
          </a:prstGeom>
        </p:spPr>
      </p:pic>
    </p:spTree>
    <p:extLst>
      <p:ext uri="{BB962C8B-B14F-4D97-AF65-F5344CB8AC3E}">
        <p14:creationId xmlns:p14="http://schemas.microsoft.com/office/powerpoint/2010/main" val="385798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1 - C’est quoi les wireframes?</a:t>
            </a:r>
          </a:p>
        </p:txBody>
      </p:sp>
      <p:pic>
        <p:nvPicPr>
          <p:cNvPr id="7" name="Image 6">
            <a:extLst>
              <a:ext uri="{FF2B5EF4-FFF2-40B4-BE49-F238E27FC236}">
                <a16:creationId xmlns:a16="http://schemas.microsoft.com/office/drawing/2014/main" id="{AA2988E3-50C7-5D21-C3F2-AB00F2BE48CC}"/>
              </a:ext>
            </a:extLst>
          </p:cNvPr>
          <p:cNvPicPr>
            <a:picLocks noChangeAspect="1"/>
          </p:cNvPicPr>
          <p:nvPr/>
        </p:nvPicPr>
        <p:blipFill>
          <a:blip r:embed="rId2"/>
          <a:stretch>
            <a:fillRect/>
          </a:stretch>
        </p:blipFill>
        <p:spPr>
          <a:xfrm>
            <a:off x="3775877" y="2296161"/>
            <a:ext cx="4896636" cy="4461825"/>
          </a:xfrm>
          <a:prstGeom prst="rect">
            <a:avLst/>
          </a:prstGeom>
        </p:spPr>
      </p:pic>
    </p:spTree>
    <p:extLst>
      <p:ext uri="{BB962C8B-B14F-4D97-AF65-F5344CB8AC3E}">
        <p14:creationId xmlns:p14="http://schemas.microsoft.com/office/powerpoint/2010/main" val="2646330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1 - C’est quoi les wireframes?</a:t>
            </a:r>
          </a:p>
        </p:txBody>
      </p:sp>
      <p:sp>
        <p:nvSpPr>
          <p:cNvPr id="5" name="Espace réservé du texte 4">
            <a:extLst>
              <a:ext uri="{FF2B5EF4-FFF2-40B4-BE49-F238E27FC236}">
                <a16:creationId xmlns:a16="http://schemas.microsoft.com/office/drawing/2014/main" id="{142D11A6-0B81-74AC-5D5F-8A3C26588A35}"/>
              </a:ext>
            </a:extLst>
          </p:cNvPr>
          <p:cNvSpPr>
            <a:spLocks noGrp="1"/>
          </p:cNvSpPr>
          <p:nvPr>
            <p:ph type="body" idx="1"/>
          </p:nvPr>
        </p:nvSpPr>
        <p:spPr/>
        <p:txBody>
          <a:bodyPr/>
          <a:lstStyle/>
          <a:p>
            <a:r>
              <a:rPr lang="fr-FR" b="1" dirty="0">
                <a:solidFill>
                  <a:srgbClr val="002060"/>
                </a:solidFill>
              </a:rPr>
              <a:t>Un wireframe </a:t>
            </a:r>
            <a:r>
              <a:rPr lang="fr-FR" dirty="0"/>
              <a:t>(également appelé « squelette ») est une représentation statique et peu fidèle des différents écrans et pages qui composent un produit.</a:t>
            </a:r>
          </a:p>
          <a:p>
            <a:r>
              <a:rPr lang="fr-FR" b="1" dirty="0">
                <a:solidFill>
                  <a:srgbClr val="002060"/>
                </a:solidFill>
              </a:rPr>
              <a:t>Les wireframes </a:t>
            </a:r>
            <a:r>
              <a:rPr lang="fr-FR" dirty="0"/>
              <a:t>utilisent des formes simples pour créer des représentations visuelles des mises en page. </a:t>
            </a:r>
          </a:p>
          <a:p>
            <a:r>
              <a:rPr lang="fr-FR" dirty="0"/>
              <a:t>Ils sont utilisés pour communiquer la structure des pages individuelles (comment les éléments de la page fonctionnent ensemble et où le contenu sera) et comment ces pages se connectent (comment l'interface fonctionnera du point de vue de l'utilisateur).</a:t>
            </a:r>
          </a:p>
        </p:txBody>
      </p:sp>
    </p:spTree>
    <p:extLst>
      <p:ext uri="{BB962C8B-B14F-4D97-AF65-F5344CB8AC3E}">
        <p14:creationId xmlns:p14="http://schemas.microsoft.com/office/powerpoint/2010/main" val="4072353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1 - C’est quoi les wireframes?</a:t>
            </a:r>
          </a:p>
        </p:txBody>
      </p:sp>
      <p:sp>
        <p:nvSpPr>
          <p:cNvPr id="5" name="Espace réservé du texte 4">
            <a:extLst>
              <a:ext uri="{FF2B5EF4-FFF2-40B4-BE49-F238E27FC236}">
                <a16:creationId xmlns:a16="http://schemas.microsoft.com/office/drawing/2014/main" id="{142D11A6-0B81-74AC-5D5F-8A3C26588A35}"/>
              </a:ext>
            </a:extLst>
          </p:cNvPr>
          <p:cNvSpPr>
            <a:spLocks noGrp="1"/>
          </p:cNvSpPr>
          <p:nvPr>
            <p:ph type="body" idx="1"/>
          </p:nvPr>
        </p:nvSpPr>
        <p:spPr/>
        <p:txBody>
          <a:bodyPr/>
          <a:lstStyle/>
          <a:p>
            <a:r>
              <a:rPr lang="fr-FR" b="1" dirty="0">
                <a:solidFill>
                  <a:srgbClr val="002060"/>
                </a:solidFill>
              </a:rPr>
              <a:t>Les wireframes </a:t>
            </a:r>
            <a:r>
              <a:rPr lang="fr-FR" dirty="0"/>
              <a:t>ont des caractéristiques visuelles très limitées, car la majorité des éléments de conception (comme les images, les vidéos, les couleurs, le texte réel, etc.) ne sont pas inclus. </a:t>
            </a:r>
          </a:p>
          <a:p>
            <a:r>
              <a:rPr lang="fr-FR" dirty="0"/>
              <a:t>Au lieu de ces éléments de conception spécifiques, les concepteurs utilisent des espaces réservés.</a:t>
            </a:r>
          </a:p>
          <a:p>
            <a:r>
              <a:rPr lang="fr-FR" dirty="0"/>
              <a:t>Le rôle d'un </a:t>
            </a:r>
            <a:r>
              <a:rPr lang="fr-FR" b="1" dirty="0">
                <a:solidFill>
                  <a:srgbClr val="002060"/>
                </a:solidFill>
              </a:rPr>
              <a:t>wireframe</a:t>
            </a:r>
            <a:r>
              <a:rPr lang="fr-FR" dirty="0"/>
              <a:t> est de créer une base pour votre conception finale. </a:t>
            </a:r>
          </a:p>
          <a:p>
            <a:r>
              <a:rPr lang="fr-FR" dirty="0"/>
              <a:t>Les concepteurs créent des structures filaires et les valident pour s'assurer que la conception filaire contient tous les éléments essentiels</a:t>
            </a:r>
          </a:p>
        </p:txBody>
      </p:sp>
    </p:spTree>
    <p:extLst>
      <p:ext uri="{BB962C8B-B14F-4D97-AF65-F5344CB8AC3E}">
        <p14:creationId xmlns:p14="http://schemas.microsoft.com/office/powerpoint/2010/main" val="1369592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1 - C’est quoi les wireframes?</a:t>
            </a:r>
          </a:p>
        </p:txBody>
      </p:sp>
      <p:pic>
        <p:nvPicPr>
          <p:cNvPr id="4098" name="Picture 2" descr="Qu'est-ce qu'un Wireframe ? Définition et exemples de Wireframe">
            <a:extLst>
              <a:ext uri="{FF2B5EF4-FFF2-40B4-BE49-F238E27FC236}">
                <a16:creationId xmlns:a16="http://schemas.microsoft.com/office/drawing/2014/main" id="{96CC7430-B01E-BFA8-4D7A-660B59A1D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136" y="2371218"/>
            <a:ext cx="7729728" cy="4299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21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1 - C’est quoi les wireframes?</a:t>
            </a:r>
          </a:p>
        </p:txBody>
      </p:sp>
      <p:pic>
        <p:nvPicPr>
          <p:cNvPr id="3" name="Image 2">
            <a:extLst>
              <a:ext uri="{FF2B5EF4-FFF2-40B4-BE49-F238E27FC236}">
                <a16:creationId xmlns:a16="http://schemas.microsoft.com/office/drawing/2014/main" id="{3CB6CEAD-CDC3-026D-5ED3-E704922A022C}"/>
              </a:ext>
            </a:extLst>
          </p:cNvPr>
          <p:cNvPicPr>
            <a:picLocks noChangeAspect="1"/>
          </p:cNvPicPr>
          <p:nvPr/>
        </p:nvPicPr>
        <p:blipFill>
          <a:blip r:embed="rId2"/>
          <a:stretch>
            <a:fillRect/>
          </a:stretch>
        </p:blipFill>
        <p:spPr>
          <a:xfrm>
            <a:off x="3565095" y="2224852"/>
            <a:ext cx="5250289" cy="45303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51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2 - Règle 1 : Noir/Blanc </a:t>
            </a:r>
          </a:p>
        </p:txBody>
      </p:sp>
      <p:pic>
        <p:nvPicPr>
          <p:cNvPr id="5" name="Image 4">
            <a:extLst>
              <a:ext uri="{FF2B5EF4-FFF2-40B4-BE49-F238E27FC236}">
                <a16:creationId xmlns:a16="http://schemas.microsoft.com/office/drawing/2014/main" id="{3A6ED336-6B8B-3F9E-F8EA-21F2814AACC1}"/>
              </a:ext>
            </a:extLst>
          </p:cNvPr>
          <p:cNvPicPr>
            <a:picLocks noChangeAspect="1"/>
          </p:cNvPicPr>
          <p:nvPr/>
        </p:nvPicPr>
        <p:blipFill>
          <a:blip r:embed="rId2"/>
          <a:stretch>
            <a:fillRect/>
          </a:stretch>
        </p:blipFill>
        <p:spPr>
          <a:xfrm>
            <a:off x="145046" y="3026973"/>
            <a:ext cx="3168805" cy="2889888"/>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AB093EF3-6717-2ED0-4C05-BC97B31747E6}"/>
              </a:ext>
            </a:extLst>
          </p:cNvPr>
          <p:cNvPicPr>
            <a:picLocks noChangeAspect="1"/>
          </p:cNvPicPr>
          <p:nvPr/>
        </p:nvPicPr>
        <p:blipFill>
          <a:blip r:embed="rId3"/>
          <a:stretch>
            <a:fillRect/>
          </a:stretch>
        </p:blipFill>
        <p:spPr>
          <a:xfrm>
            <a:off x="3536950" y="2987849"/>
            <a:ext cx="4173190" cy="2893308"/>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E5D165C8-4028-F78F-F658-B0B220CB8190}"/>
              </a:ext>
            </a:extLst>
          </p:cNvPr>
          <p:cNvPicPr>
            <a:picLocks noChangeAspect="1"/>
          </p:cNvPicPr>
          <p:nvPr/>
        </p:nvPicPr>
        <p:blipFill>
          <a:blip r:embed="rId4"/>
          <a:stretch>
            <a:fillRect/>
          </a:stretch>
        </p:blipFill>
        <p:spPr>
          <a:xfrm>
            <a:off x="7933239" y="2987849"/>
            <a:ext cx="4055249" cy="28933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543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3 - Règle 2 : </a:t>
            </a:r>
            <a:r>
              <a:rPr lang="fr-FR" dirty="0" err="1"/>
              <a:t>Placeholders</a:t>
            </a:r>
            <a:r>
              <a:rPr lang="fr-FR" dirty="0"/>
              <a:t> </a:t>
            </a:r>
          </a:p>
        </p:txBody>
      </p:sp>
      <p:pic>
        <p:nvPicPr>
          <p:cNvPr id="11" name="Image 10">
            <a:extLst>
              <a:ext uri="{FF2B5EF4-FFF2-40B4-BE49-F238E27FC236}">
                <a16:creationId xmlns:a16="http://schemas.microsoft.com/office/drawing/2014/main" id="{48407311-B25A-9449-BDC7-DE24956C02DE}"/>
              </a:ext>
            </a:extLst>
          </p:cNvPr>
          <p:cNvPicPr>
            <a:picLocks noChangeAspect="1"/>
          </p:cNvPicPr>
          <p:nvPr/>
        </p:nvPicPr>
        <p:blipFill>
          <a:blip r:embed="rId2"/>
          <a:stretch>
            <a:fillRect/>
          </a:stretch>
        </p:blipFill>
        <p:spPr>
          <a:xfrm>
            <a:off x="2231135" y="2332038"/>
            <a:ext cx="7729727" cy="4081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5041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3 - Règle 2 : </a:t>
            </a:r>
            <a:r>
              <a:rPr lang="fr-FR" dirty="0" err="1"/>
              <a:t>Placeholders</a:t>
            </a:r>
            <a:r>
              <a:rPr lang="fr-FR" dirty="0"/>
              <a:t> </a:t>
            </a:r>
          </a:p>
        </p:txBody>
      </p:sp>
      <p:pic>
        <p:nvPicPr>
          <p:cNvPr id="3" name="Image 2">
            <a:extLst>
              <a:ext uri="{FF2B5EF4-FFF2-40B4-BE49-F238E27FC236}">
                <a16:creationId xmlns:a16="http://schemas.microsoft.com/office/drawing/2014/main" id="{97D384F7-AD24-795C-9D82-521B2303DE8A}"/>
              </a:ext>
            </a:extLst>
          </p:cNvPr>
          <p:cNvPicPr>
            <a:picLocks noChangeAspect="1"/>
          </p:cNvPicPr>
          <p:nvPr/>
        </p:nvPicPr>
        <p:blipFill>
          <a:blip r:embed="rId2"/>
          <a:stretch>
            <a:fillRect/>
          </a:stretch>
        </p:blipFill>
        <p:spPr>
          <a:xfrm>
            <a:off x="3057525" y="2306637"/>
            <a:ext cx="6511036" cy="42857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6173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3 - Règle 2 : </a:t>
            </a:r>
            <a:r>
              <a:rPr lang="fr-FR" dirty="0" err="1"/>
              <a:t>Placeholders</a:t>
            </a:r>
            <a:r>
              <a:rPr lang="fr-FR" dirty="0"/>
              <a:t> </a:t>
            </a:r>
          </a:p>
        </p:txBody>
      </p:sp>
      <p:pic>
        <p:nvPicPr>
          <p:cNvPr id="5" name="Image 4">
            <a:extLst>
              <a:ext uri="{FF2B5EF4-FFF2-40B4-BE49-F238E27FC236}">
                <a16:creationId xmlns:a16="http://schemas.microsoft.com/office/drawing/2014/main" id="{1447665E-E6A1-0F88-FFFC-271F55714879}"/>
              </a:ext>
            </a:extLst>
          </p:cNvPr>
          <p:cNvPicPr>
            <a:picLocks noChangeAspect="1"/>
          </p:cNvPicPr>
          <p:nvPr/>
        </p:nvPicPr>
        <p:blipFill>
          <a:blip r:embed="rId2"/>
          <a:stretch>
            <a:fillRect/>
          </a:stretch>
        </p:blipFill>
        <p:spPr>
          <a:xfrm>
            <a:off x="2231135" y="2314574"/>
            <a:ext cx="7729727" cy="4403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6018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3 - Règle 2 : </a:t>
            </a:r>
            <a:r>
              <a:rPr lang="fr-FR" dirty="0" err="1"/>
              <a:t>Placeholders</a:t>
            </a:r>
            <a:r>
              <a:rPr lang="fr-FR" dirty="0"/>
              <a:t> </a:t>
            </a:r>
          </a:p>
        </p:txBody>
      </p:sp>
      <p:pic>
        <p:nvPicPr>
          <p:cNvPr id="3" name="Image 2">
            <a:extLst>
              <a:ext uri="{FF2B5EF4-FFF2-40B4-BE49-F238E27FC236}">
                <a16:creationId xmlns:a16="http://schemas.microsoft.com/office/drawing/2014/main" id="{1DD56458-F511-9AC2-7E05-8D7D0850802C}"/>
              </a:ext>
            </a:extLst>
          </p:cNvPr>
          <p:cNvPicPr>
            <a:picLocks noChangeAspect="1"/>
          </p:cNvPicPr>
          <p:nvPr/>
        </p:nvPicPr>
        <p:blipFill>
          <a:blip r:embed="rId2"/>
          <a:stretch>
            <a:fillRect/>
          </a:stretch>
        </p:blipFill>
        <p:spPr>
          <a:xfrm>
            <a:off x="3749277" y="2273301"/>
            <a:ext cx="4693445" cy="4421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8066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1-1 - UX : Expérience Utilisateur</a:t>
            </a:r>
          </a:p>
        </p:txBody>
      </p:sp>
      <p:pic>
        <p:nvPicPr>
          <p:cNvPr id="3074" name="Picture 2" descr="Ask An Expert: What is User Experience (UX) Design?">
            <a:extLst>
              <a:ext uri="{FF2B5EF4-FFF2-40B4-BE49-F238E27FC236}">
                <a16:creationId xmlns:a16="http://schemas.microsoft.com/office/drawing/2014/main" id="{B87B58DD-298F-4201-C8B0-1A3A8962B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2376455"/>
            <a:ext cx="51435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C98E866E-F703-88DF-4942-FBA456593EAF}"/>
              </a:ext>
            </a:extLst>
          </p:cNvPr>
          <p:cNvPicPr>
            <a:picLocks noChangeAspect="1"/>
          </p:cNvPicPr>
          <p:nvPr/>
        </p:nvPicPr>
        <p:blipFill>
          <a:blip r:embed="rId3"/>
          <a:stretch>
            <a:fillRect/>
          </a:stretch>
        </p:blipFill>
        <p:spPr>
          <a:xfrm>
            <a:off x="3092450" y="4174298"/>
            <a:ext cx="6007100" cy="2235200"/>
          </a:xfrm>
          <a:prstGeom prst="rect">
            <a:avLst/>
          </a:prstGeom>
        </p:spPr>
      </p:pic>
    </p:spTree>
    <p:extLst>
      <p:ext uri="{BB962C8B-B14F-4D97-AF65-F5344CB8AC3E}">
        <p14:creationId xmlns:p14="http://schemas.microsoft.com/office/powerpoint/2010/main" val="1868937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3 - Règle 2 : </a:t>
            </a:r>
            <a:r>
              <a:rPr lang="fr-FR" dirty="0" err="1"/>
              <a:t>Placeholders</a:t>
            </a:r>
            <a:r>
              <a:rPr lang="fr-FR" dirty="0"/>
              <a:t> </a:t>
            </a:r>
          </a:p>
        </p:txBody>
      </p:sp>
      <p:pic>
        <p:nvPicPr>
          <p:cNvPr id="3" name="Image 2">
            <a:extLst>
              <a:ext uri="{FF2B5EF4-FFF2-40B4-BE49-F238E27FC236}">
                <a16:creationId xmlns:a16="http://schemas.microsoft.com/office/drawing/2014/main" id="{537013CB-F9EC-6D0F-3F84-748A3D3B893A}"/>
              </a:ext>
            </a:extLst>
          </p:cNvPr>
          <p:cNvPicPr>
            <a:picLocks noChangeAspect="1"/>
          </p:cNvPicPr>
          <p:nvPr/>
        </p:nvPicPr>
        <p:blipFill>
          <a:blip r:embed="rId2"/>
          <a:stretch>
            <a:fillRect/>
          </a:stretch>
        </p:blipFill>
        <p:spPr>
          <a:xfrm>
            <a:off x="3388423" y="2325688"/>
            <a:ext cx="5698427" cy="41646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2198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4 - Règle 3 : Cohérence </a:t>
            </a:r>
          </a:p>
        </p:txBody>
      </p:sp>
      <p:pic>
        <p:nvPicPr>
          <p:cNvPr id="5" name="Image 4">
            <a:extLst>
              <a:ext uri="{FF2B5EF4-FFF2-40B4-BE49-F238E27FC236}">
                <a16:creationId xmlns:a16="http://schemas.microsoft.com/office/drawing/2014/main" id="{2CFC4B42-66A8-F719-DCF8-19AEBF016333}"/>
              </a:ext>
            </a:extLst>
          </p:cNvPr>
          <p:cNvPicPr>
            <a:picLocks noChangeAspect="1"/>
          </p:cNvPicPr>
          <p:nvPr/>
        </p:nvPicPr>
        <p:blipFill>
          <a:blip r:embed="rId2"/>
          <a:stretch>
            <a:fillRect/>
          </a:stretch>
        </p:blipFill>
        <p:spPr>
          <a:xfrm>
            <a:off x="2918174" y="2254251"/>
            <a:ext cx="6355652" cy="4492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317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4 - Règle 3 : Cohérence </a:t>
            </a:r>
          </a:p>
        </p:txBody>
      </p:sp>
      <p:pic>
        <p:nvPicPr>
          <p:cNvPr id="3" name="Image 2">
            <a:extLst>
              <a:ext uri="{FF2B5EF4-FFF2-40B4-BE49-F238E27FC236}">
                <a16:creationId xmlns:a16="http://schemas.microsoft.com/office/drawing/2014/main" id="{6B353A61-A536-A526-D04C-040C1022E020}"/>
              </a:ext>
            </a:extLst>
          </p:cNvPr>
          <p:cNvPicPr>
            <a:picLocks noChangeAspect="1"/>
          </p:cNvPicPr>
          <p:nvPr/>
        </p:nvPicPr>
        <p:blipFill>
          <a:blip r:embed="rId2"/>
          <a:stretch>
            <a:fillRect/>
          </a:stretch>
        </p:blipFill>
        <p:spPr>
          <a:xfrm>
            <a:off x="3705225" y="2260284"/>
            <a:ext cx="4995862" cy="4466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116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4929CF-D6F7-0FB4-5C9F-AD061A6B067E}"/>
              </a:ext>
            </a:extLst>
          </p:cNvPr>
          <p:cNvSpPr>
            <a:spLocks noGrp="1"/>
          </p:cNvSpPr>
          <p:nvPr>
            <p:ph type="title"/>
          </p:nvPr>
        </p:nvSpPr>
        <p:spPr/>
        <p:txBody>
          <a:bodyPr/>
          <a:lstStyle/>
          <a:p>
            <a:r>
              <a:rPr lang="fr-FR" dirty="0"/>
              <a:t>4 – 4 - Règle 3 : Cohérence </a:t>
            </a:r>
          </a:p>
        </p:txBody>
      </p:sp>
      <p:pic>
        <p:nvPicPr>
          <p:cNvPr id="5" name="Image 4">
            <a:extLst>
              <a:ext uri="{FF2B5EF4-FFF2-40B4-BE49-F238E27FC236}">
                <a16:creationId xmlns:a16="http://schemas.microsoft.com/office/drawing/2014/main" id="{1AA60A29-C380-47D5-B135-3224C2110763}"/>
              </a:ext>
            </a:extLst>
          </p:cNvPr>
          <p:cNvPicPr>
            <a:picLocks noChangeAspect="1"/>
          </p:cNvPicPr>
          <p:nvPr/>
        </p:nvPicPr>
        <p:blipFill>
          <a:blip r:embed="rId2"/>
          <a:stretch>
            <a:fillRect/>
          </a:stretch>
        </p:blipFill>
        <p:spPr>
          <a:xfrm>
            <a:off x="2825305" y="2272539"/>
            <a:ext cx="6541389" cy="44421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2857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5 – </a:t>
            </a:r>
            <a:r>
              <a:rPr lang="fr-FR" sz="4000" dirty="0"/>
              <a:t>La hiérarchie </a:t>
            </a:r>
            <a:endParaRPr lang="fr-FR" dirty="0"/>
          </a:p>
        </p:txBody>
      </p:sp>
      <p:sp>
        <p:nvSpPr>
          <p:cNvPr id="3" name="Sous-titre 2"/>
          <p:cNvSpPr>
            <a:spLocks noGrp="1"/>
          </p:cNvSpPr>
          <p:nvPr>
            <p:ph type="subTitle" idx="1"/>
          </p:nvPr>
        </p:nvSpPr>
        <p:spPr>
          <a:xfrm>
            <a:off x="1227909" y="4352544"/>
            <a:ext cx="9884228" cy="1403822"/>
          </a:xfrm>
        </p:spPr>
        <p:txBody>
          <a:bodyPr>
            <a:normAutofit/>
          </a:bodyPr>
          <a:lstStyle/>
          <a:p>
            <a:r>
              <a:rPr lang="fr-FR" dirty="0"/>
              <a:t>La taille des éléments – Epaisseur du texte – Les couleurs et fonds – Les labels – Sémantique des actions</a:t>
            </a:r>
          </a:p>
        </p:txBody>
      </p:sp>
    </p:spTree>
    <p:extLst>
      <p:ext uri="{BB962C8B-B14F-4D97-AF65-F5344CB8AC3E}">
        <p14:creationId xmlns:p14="http://schemas.microsoft.com/office/powerpoint/2010/main" val="640402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F49299C-1BC6-91A3-B71B-20460EFF585C}"/>
              </a:ext>
            </a:extLst>
          </p:cNvPr>
          <p:cNvSpPr>
            <a:spLocks noGrp="1"/>
          </p:cNvSpPr>
          <p:nvPr>
            <p:ph type="title"/>
          </p:nvPr>
        </p:nvSpPr>
        <p:spPr/>
        <p:txBody>
          <a:bodyPr/>
          <a:lstStyle/>
          <a:p>
            <a:r>
              <a:rPr lang="fr-FR" dirty="0"/>
              <a:t>5 – 1 - La taille des éléments</a:t>
            </a:r>
          </a:p>
        </p:txBody>
      </p:sp>
      <p:pic>
        <p:nvPicPr>
          <p:cNvPr id="9" name="Image 8">
            <a:extLst>
              <a:ext uri="{FF2B5EF4-FFF2-40B4-BE49-F238E27FC236}">
                <a16:creationId xmlns:a16="http://schemas.microsoft.com/office/drawing/2014/main" id="{0CC4AA53-8820-A22A-5699-E419CA6C9728}"/>
              </a:ext>
            </a:extLst>
          </p:cNvPr>
          <p:cNvPicPr>
            <a:picLocks noChangeAspect="1"/>
          </p:cNvPicPr>
          <p:nvPr/>
        </p:nvPicPr>
        <p:blipFill>
          <a:blip r:embed="rId2"/>
          <a:stretch>
            <a:fillRect/>
          </a:stretch>
        </p:blipFill>
        <p:spPr>
          <a:xfrm>
            <a:off x="2679700" y="2655887"/>
            <a:ext cx="6832600" cy="2717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1620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F49299C-1BC6-91A3-B71B-20460EFF585C}"/>
              </a:ext>
            </a:extLst>
          </p:cNvPr>
          <p:cNvSpPr>
            <a:spLocks noGrp="1"/>
          </p:cNvSpPr>
          <p:nvPr>
            <p:ph type="title"/>
          </p:nvPr>
        </p:nvSpPr>
        <p:spPr/>
        <p:txBody>
          <a:bodyPr/>
          <a:lstStyle/>
          <a:p>
            <a:r>
              <a:rPr lang="fr-FR" dirty="0"/>
              <a:t>5 – 1 - La taille des éléments</a:t>
            </a:r>
          </a:p>
        </p:txBody>
      </p:sp>
      <p:pic>
        <p:nvPicPr>
          <p:cNvPr id="3" name="Image 2">
            <a:extLst>
              <a:ext uri="{FF2B5EF4-FFF2-40B4-BE49-F238E27FC236}">
                <a16:creationId xmlns:a16="http://schemas.microsoft.com/office/drawing/2014/main" id="{829FC6FE-F879-894F-62D8-F3D2C351C037}"/>
              </a:ext>
            </a:extLst>
          </p:cNvPr>
          <p:cNvPicPr>
            <a:picLocks noChangeAspect="1"/>
          </p:cNvPicPr>
          <p:nvPr/>
        </p:nvPicPr>
        <p:blipFill>
          <a:blip r:embed="rId2"/>
          <a:stretch>
            <a:fillRect/>
          </a:stretch>
        </p:blipFill>
        <p:spPr>
          <a:xfrm>
            <a:off x="3926681" y="2282824"/>
            <a:ext cx="4338638" cy="44669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5985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F49299C-1BC6-91A3-B71B-20460EFF585C}"/>
              </a:ext>
            </a:extLst>
          </p:cNvPr>
          <p:cNvSpPr>
            <a:spLocks noGrp="1"/>
          </p:cNvSpPr>
          <p:nvPr>
            <p:ph type="title"/>
          </p:nvPr>
        </p:nvSpPr>
        <p:spPr/>
        <p:txBody>
          <a:bodyPr/>
          <a:lstStyle/>
          <a:p>
            <a:r>
              <a:rPr lang="fr-FR" dirty="0"/>
              <a:t>5 – 2 - Epaisseur du texte </a:t>
            </a:r>
          </a:p>
        </p:txBody>
      </p:sp>
      <p:pic>
        <p:nvPicPr>
          <p:cNvPr id="7" name="Image 6">
            <a:extLst>
              <a:ext uri="{FF2B5EF4-FFF2-40B4-BE49-F238E27FC236}">
                <a16:creationId xmlns:a16="http://schemas.microsoft.com/office/drawing/2014/main" id="{8D8108AB-309B-8319-F5A0-454E1E1D4358}"/>
              </a:ext>
            </a:extLst>
          </p:cNvPr>
          <p:cNvPicPr>
            <a:picLocks noChangeAspect="1"/>
          </p:cNvPicPr>
          <p:nvPr/>
        </p:nvPicPr>
        <p:blipFill>
          <a:blip r:embed="rId2"/>
          <a:stretch>
            <a:fillRect/>
          </a:stretch>
        </p:blipFill>
        <p:spPr>
          <a:xfrm>
            <a:off x="3955673" y="2181988"/>
            <a:ext cx="4559678" cy="4640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5356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F49299C-1BC6-91A3-B71B-20460EFF585C}"/>
              </a:ext>
            </a:extLst>
          </p:cNvPr>
          <p:cNvSpPr>
            <a:spLocks noGrp="1"/>
          </p:cNvSpPr>
          <p:nvPr>
            <p:ph type="title"/>
          </p:nvPr>
        </p:nvSpPr>
        <p:spPr/>
        <p:txBody>
          <a:bodyPr/>
          <a:lstStyle/>
          <a:p>
            <a:r>
              <a:rPr lang="fr-FR" dirty="0"/>
              <a:t>5 – 3 - Les couleurs et fonds </a:t>
            </a:r>
          </a:p>
        </p:txBody>
      </p:sp>
      <p:pic>
        <p:nvPicPr>
          <p:cNvPr id="3" name="Image 2">
            <a:extLst>
              <a:ext uri="{FF2B5EF4-FFF2-40B4-BE49-F238E27FC236}">
                <a16:creationId xmlns:a16="http://schemas.microsoft.com/office/drawing/2014/main" id="{E0350E64-8BAC-B923-11AC-8B7121345D02}"/>
              </a:ext>
            </a:extLst>
          </p:cNvPr>
          <p:cNvPicPr>
            <a:picLocks noChangeAspect="1"/>
          </p:cNvPicPr>
          <p:nvPr/>
        </p:nvPicPr>
        <p:blipFill>
          <a:blip r:embed="rId2"/>
          <a:stretch>
            <a:fillRect/>
          </a:stretch>
        </p:blipFill>
        <p:spPr>
          <a:xfrm>
            <a:off x="3820355" y="2190503"/>
            <a:ext cx="4579866" cy="46532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8980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F49299C-1BC6-91A3-B71B-20460EFF585C}"/>
              </a:ext>
            </a:extLst>
          </p:cNvPr>
          <p:cNvSpPr>
            <a:spLocks noGrp="1"/>
          </p:cNvSpPr>
          <p:nvPr>
            <p:ph type="title"/>
          </p:nvPr>
        </p:nvSpPr>
        <p:spPr/>
        <p:txBody>
          <a:bodyPr/>
          <a:lstStyle/>
          <a:p>
            <a:r>
              <a:rPr lang="fr-FR" dirty="0"/>
              <a:t>5 – 4 – Les labels </a:t>
            </a:r>
          </a:p>
        </p:txBody>
      </p:sp>
      <p:pic>
        <p:nvPicPr>
          <p:cNvPr id="5" name="Image 4">
            <a:extLst>
              <a:ext uri="{FF2B5EF4-FFF2-40B4-BE49-F238E27FC236}">
                <a16:creationId xmlns:a16="http://schemas.microsoft.com/office/drawing/2014/main" id="{D6FDE847-704D-A000-D17E-E0BD86653171}"/>
              </a:ext>
            </a:extLst>
          </p:cNvPr>
          <p:cNvPicPr>
            <a:picLocks noChangeAspect="1"/>
          </p:cNvPicPr>
          <p:nvPr/>
        </p:nvPicPr>
        <p:blipFill>
          <a:blip r:embed="rId2"/>
          <a:stretch>
            <a:fillRect/>
          </a:stretch>
        </p:blipFill>
        <p:spPr>
          <a:xfrm>
            <a:off x="3857216" y="2263764"/>
            <a:ext cx="4372384" cy="44903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402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1-1 - UX : Expérience Utilisateur</a:t>
            </a:r>
          </a:p>
        </p:txBody>
      </p:sp>
      <p:sp>
        <p:nvSpPr>
          <p:cNvPr id="2" name="Espace réservé du texte 1">
            <a:extLst>
              <a:ext uri="{FF2B5EF4-FFF2-40B4-BE49-F238E27FC236}">
                <a16:creationId xmlns:a16="http://schemas.microsoft.com/office/drawing/2014/main" id="{18082143-FAD1-03D0-9A15-9E667A1037BD}"/>
              </a:ext>
            </a:extLst>
          </p:cNvPr>
          <p:cNvSpPr>
            <a:spLocks noGrp="1"/>
          </p:cNvSpPr>
          <p:nvPr>
            <p:ph type="body" idx="1"/>
          </p:nvPr>
        </p:nvSpPr>
        <p:spPr/>
        <p:txBody>
          <a:bodyPr>
            <a:normAutofit/>
          </a:bodyPr>
          <a:lstStyle/>
          <a:p>
            <a:r>
              <a:rPr lang="fr-FR" sz="2400" dirty="0"/>
              <a:t>L’</a:t>
            </a:r>
            <a:r>
              <a:rPr lang="fr-FR" sz="2400" b="1" dirty="0"/>
              <a:t>UX design</a:t>
            </a:r>
            <a:r>
              <a:rPr lang="fr-FR" sz="2400" dirty="0"/>
              <a:t> se réfère à l’étude des attentes et besoins de l’utilisateur pour la création d’un site web et/ou d’une application mobile.</a:t>
            </a:r>
          </a:p>
          <a:p>
            <a:r>
              <a:rPr lang="fr-FR" sz="2400" dirty="0"/>
              <a:t>L’objectif de l’UX design est d’améliorer le parcours de l’internaute pour le rendre plus agréable et instinctif. </a:t>
            </a:r>
          </a:p>
        </p:txBody>
      </p:sp>
    </p:spTree>
    <p:extLst>
      <p:ext uri="{BB962C8B-B14F-4D97-AF65-F5344CB8AC3E}">
        <p14:creationId xmlns:p14="http://schemas.microsoft.com/office/powerpoint/2010/main" val="2918548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F49299C-1BC6-91A3-B71B-20460EFF585C}"/>
              </a:ext>
            </a:extLst>
          </p:cNvPr>
          <p:cNvSpPr>
            <a:spLocks noGrp="1"/>
          </p:cNvSpPr>
          <p:nvPr>
            <p:ph type="title"/>
          </p:nvPr>
        </p:nvSpPr>
        <p:spPr/>
        <p:txBody>
          <a:bodyPr/>
          <a:lstStyle/>
          <a:p>
            <a:r>
              <a:rPr lang="fr-FR" dirty="0"/>
              <a:t>5 – 5 – Sémantique des actions</a:t>
            </a:r>
          </a:p>
        </p:txBody>
      </p:sp>
      <p:pic>
        <p:nvPicPr>
          <p:cNvPr id="3" name="Image 2">
            <a:extLst>
              <a:ext uri="{FF2B5EF4-FFF2-40B4-BE49-F238E27FC236}">
                <a16:creationId xmlns:a16="http://schemas.microsoft.com/office/drawing/2014/main" id="{05AFF332-56B4-9B44-5D73-12A7D2E5A6D3}"/>
              </a:ext>
            </a:extLst>
          </p:cNvPr>
          <p:cNvPicPr>
            <a:picLocks noChangeAspect="1"/>
          </p:cNvPicPr>
          <p:nvPr/>
        </p:nvPicPr>
        <p:blipFill>
          <a:blip r:embed="rId2"/>
          <a:stretch>
            <a:fillRect/>
          </a:stretch>
        </p:blipFill>
        <p:spPr>
          <a:xfrm>
            <a:off x="1626706" y="2224852"/>
            <a:ext cx="4469294" cy="4516755"/>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3AA5A466-B602-A01B-3F90-212072454201}"/>
              </a:ext>
            </a:extLst>
          </p:cNvPr>
          <p:cNvPicPr>
            <a:picLocks noChangeAspect="1"/>
          </p:cNvPicPr>
          <p:nvPr/>
        </p:nvPicPr>
        <p:blipFill>
          <a:blip r:embed="rId3"/>
          <a:stretch>
            <a:fillRect/>
          </a:stretch>
        </p:blipFill>
        <p:spPr>
          <a:xfrm>
            <a:off x="6767513" y="2961387"/>
            <a:ext cx="4662488" cy="2415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2203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6 – </a:t>
            </a:r>
            <a:r>
              <a:rPr lang="fr-FR" sz="4000" dirty="0"/>
              <a:t>La navigation</a:t>
            </a:r>
            <a:endParaRPr lang="fr-FR" dirty="0"/>
          </a:p>
        </p:txBody>
      </p:sp>
      <p:sp>
        <p:nvSpPr>
          <p:cNvPr id="3" name="Sous-titre 2"/>
          <p:cNvSpPr>
            <a:spLocks noGrp="1"/>
          </p:cNvSpPr>
          <p:nvPr>
            <p:ph type="subTitle" idx="1"/>
          </p:nvPr>
        </p:nvSpPr>
        <p:spPr>
          <a:xfrm>
            <a:off x="1227909" y="4352544"/>
            <a:ext cx="9884228" cy="1403822"/>
          </a:xfrm>
        </p:spPr>
        <p:txBody>
          <a:bodyPr>
            <a:normAutofit/>
          </a:bodyPr>
          <a:lstStyle/>
          <a:p>
            <a:r>
              <a:rPr lang="fr-FR" dirty="0"/>
              <a:t>Construire une bonne navigation – Structure globale du site – UX: La navigation sur mobile </a:t>
            </a:r>
          </a:p>
        </p:txBody>
      </p:sp>
    </p:spTree>
    <p:extLst>
      <p:ext uri="{BB962C8B-B14F-4D97-AF65-F5344CB8AC3E}">
        <p14:creationId xmlns:p14="http://schemas.microsoft.com/office/powerpoint/2010/main" val="2785829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E1AD087-447E-4B22-D938-9EC009318908}"/>
              </a:ext>
            </a:extLst>
          </p:cNvPr>
          <p:cNvSpPr>
            <a:spLocks noGrp="1"/>
          </p:cNvSpPr>
          <p:nvPr>
            <p:ph type="title"/>
          </p:nvPr>
        </p:nvSpPr>
        <p:spPr/>
        <p:txBody>
          <a:bodyPr/>
          <a:lstStyle/>
          <a:p>
            <a:r>
              <a:rPr lang="fr-FR" dirty="0"/>
              <a:t>6 – 1 - Construire une bonne navigation  </a:t>
            </a:r>
          </a:p>
        </p:txBody>
      </p:sp>
      <p:pic>
        <p:nvPicPr>
          <p:cNvPr id="7" name="Image 6">
            <a:extLst>
              <a:ext uri="{FF2B5EF4-FFF2-40B4-BE49-F238E27FC236}">
                <a16:creationId xmlns:a16="http://schemas.microsoft.com/office/drawing/2014/main" id="{95FDD33C-1442-1703-6CC6-54D3F0C8912A}"/>
              </a:ext>
            </a:extLst>
          </p:cNvPr>
          <p:cNvPicPr>
            <a:picLocks noChangeAspect="1"/>
          </p:cNvPicPr>
          <p:nvPr/>
        </p:nvPicPr>
        <p:blipFill>
          <a:blip r:embed="rId2"/>
          <a:stretch>
            <a:fillRect/>
          </a:stretch>
        </p:blipFill>
        <p:spPr>
          <a:xfrm>
            <a:off x="870978" y="2375225"/>
            <a:ext cx="4515411" cy="4339900"/>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F30D45CE-0829-EEB5-FCB8-E30A8FC1E524}"/>
              </a:ext>
            </a:extLst>
          </p:cNvPr>
          <p:cNvPicPr>
            <a:picLocks noChangeAspect="1"/>
          </p:cNvPicPr>
          <p:nvPr/>
        </p:nvPicPr>
        <p:blipFill>
          <a:blip r:embed="rId3"/>
          <a:stretch>
            <a:fillRect/>
          </a:stretch>
        </p:blipFill>
        <p:spPr>
          <a:xfrm>
            <a:off x="5557840" y="2375225"/>
            <a:ext cx="6051906" cy="4339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267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E1AD087-447E-4B22-D938-9EC009318908}"/>
              </a:ext>
            </a:extLst>
          </p:cNvPr>
          <p:cNvSpPr>
            <a:spLocks noGrp="1"/>
          </p:cNvSpPr>
          <p:nvPr>
            <p:ph type="title"/>
          </p:nvPr>
        </p:nvSpPr>
        <p:spPr/>
        <p:txBody>
          <a:bodyPr/>
          <a:lstStyle/>
          <a:p>
            <a:r>
              <a:rPr lang="fr-FR" dirty="0"/>
              <a:t>6 – 1 - Construire une bonne navigation  </a:t>
            </a:r>
          </a:p>
        </p:txBody>
      </p:sp>
      <p:pic>
        <p:nvPicPr>
          <p:cNvPr id="3" name="Image 2">
            <a:extLst>
              <a:ext uri="{FF2B5EF4-FFF2-40B4-BE49-F238E27FC236}">
                <a16:creationId xmlns:a16="http://schemas.microsoft.com/office/drawing/2014/main" id="{88EE816C-FAB7-73B4-AA70-606793C626EC}"/>
              </a:ext>
            </a:extLst>
          </p:cNvPr>
          <p:cNvPicPr>
            <a:picLocks noChangeAspect="1"/>
          </p:cNvPicPr>
          <p:nvPr/>
        </p:nvPicPr>
        <p:blipFill>
          <a:blip r:embed="rId2"/>
          <a:stretch>
            <a:fillRect/>
          </a:stretch>
        </p:blipFill>
        <p:spPr>
          <a:xfrm>
            <a:off x="2231135" y="2367450"/>
            <a:ext cx="7729727" cy="4151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70973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E1AD087-447E-4B22-D938-9EC009318908}"/>
              </a:ext>
            </a:extLst>
          </p:cNvPr>
          <p:cNvSpPr>
            <a:spLocks noGrp="1"/>
          </p:cNvSpPr>
          <p:nvPr>
            <p:ph type="title"/>
          </p:nvPr>
        </p:nvSpPr>
        <p:spPr/>
        <p:txBody>
          <a:bodyPr/>
          <a:lstStyle/>
          <a:p>
            <a:r>
              <a:rPr lang="fr-FR" dirty="0"/>
              <a:t>6 – 2 – Structure globale d’un site </a:t>
            </a:r>
          </a:p>
        </p:txBody>
      </p:sp>
      <p:pic>
        <p:nvPicPr>
          <p:cNvPr id="4" name="Image 3">
            <a:extLst>
              <a:ext uri="{FF2B5EF4-FFF2-40B4-BE49-F238E27FC236}">
                <a16:creationId xmlns:a16="http://schemas.microsoft.com/office/drawing/2014/main" id="{D61EC8D4-5B55-28D8-0D7F-2EAC33C9C211}"/>
              </a:ext>
            </a:extLst>
          </p:cNvPr>
          <p:cNvPicPr>
            <a:picLocks noChangeAspect="1"/>
          </p:cNvPicPr>
          <p:nvPr/>
        </p:nvPicPr>
        <p:blipFill>
          <a:blip r:embed="rId2"/>
          <a:stretch>
            <a:fillRect/>
          </a:stretch>
        </p:blipFill>
        <p:spPr>
          <a:xfrm>
            <a:off x="4986337" y="3128349"/>
            <a:ext cx="2219325" cy="1007809"/>
          </a:xfrm>
          <a:prstGeom prst="rect">
            <a:avLst/>
          </a:prstGeom>
        </p:spPr>
      </p:pic>
      <p:pic>
        <p:nvPicPr>
          <p:cNvPr id="7" name="Image 6">
            <a:extLst>
              <a:ext uri="{FF2B5EF4-FFF2-40B4-BE49-F238E27FC236}">
                <a16:creationId xmlns:a16="http://schemas.microsoft.com/office/drawing/2014/main" id="{A7AE8A7E-A6FD-C2A8-3D2A-0D1BE162DE22}"/>
              </a:ext>
            </a:extLst>
          </p:cNvPr>
          <p:cNvPicPr>
            <a:picLocks noChangeAspect="1"/>
          </p:cNvPicPr>
          <p:nvPr/>
        </p:nvPicPr>
        <p:blipFill>
          <a:blip r:embed="rId3"/>
          <a:stretch>
            <a:fillRect/>
          </a:stretch>
        </p:blipFill>
        <p:spPr>
          <a:xfrm>
            <a:off x="132068" y="2282462"/>
            <a:ext cx="4198136" cy="2293075"/>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BC41AD0D-F8FE-7D5D-3525-1D2F5CCE6FF2}"/>
              </a:ext>
            </a:extLst>
          </p:cNvPr>
          <p:cNvPicPr>
            <a:picLocks noChangeAspect="1"/>
          </p:cNvPicPr>
          <p:nvPr/>
        </p:nvPicPr>
        <p:blipFill>
          <a:blip r:embed="rId4"/>
          <a:stretch>
            <a:fillRect/>
          </a:stretch>
        </p:blipFill>
        <p:spPr>
          <a:xfrm>
            <a:off x="4330203" y="4704587"/>
            <a:ext cx="3531594" cy="1929001"/>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E4811D28-FEDC-E5A5-20AE-199984BDEA44}"/>
              </a:ext>
            </a:extLst>
          </p:cNvPr>
          <p:cNvPicPr>
            <a:picLocks noChangeAspect="1"/>
          </p:cNvPicPr>
          <p:nvPr/>
        </p:nvPicPr>
        <p:blipFill>
          <a:blip r:embed="rId5"/>
          <a:stretch>
            <a:fillRect/>
          </a:stretch>
        </p:blipFill>
        <p:spPr>
          <a:xfrm>
            <a:off x="7731659" y="2340430"/>
            <a:ext cx="4198137" cy="22930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9344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BD28B87-E40F-DA1A-1C3D-759F9C336391}"/>
              </a:ext>
            </a:extLst>
          </p:cNvPr>
          <p:cNvSpPr>
            <a:spLocks noGrp="1"/>
          </p:cNvSpPr>
          <p:nvPr>
            <p:ph type="title"/>
          </p:nvPr>
        </p:nvSpPr>
        <p:spPr/>
        <p:txBody>
          <a:bodyPr/>
          <a:lstStyle/>
          <a:p>
            <a:r>
              <a:rPr lang="fr-FR" dirty="0"/>
              <a:t>6 – 3 - UX: La navigation sur mobile</a:t>
            </a:r>
          </a:p>
        </p:txBody>
      </p:sp>
      <p:pic>
        <p:nvPicPr>
          <p:cNvPr id="7170" name="Picture 2" descr="10 Rules of Good UI Design to Follow On Every Web Design Project | Elegant  Themes Blog">
            <a:extLst>
              <a:ext uri="{FF2B5EF4-FFF2-40B4-BE49-F238E27FC236}">
                <a16:creationId xmlns:a16="http://schemas.microsoft.com/office/drawing/2014/main" id="{FBF4AED8-66AB-D0D6-057A-79E4C1441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1136" y="2651633"/>
            <a:ext cx="7729728" cy="354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16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7 – </a:t>
            </a:r>
            <a:r>
              <a:rPr lang="fr-FR" sz="4000" dirty="0"/>
              <a:t>Les principes de conception</a:t>
            </a:r>
            <a:endParaRPr lang="fr-FR" dirty="0"/>
          </a:p>
        </p:txBody>
      </p:sp>
      <p:sp>
        <p:nvSpPr>
          <p:cNvPr id="3" name="Sous-titre 2"/>
          <p:cNvSpPr>
            <a:spLocks noGrp="1"/>
          </p:cNvSpPr>
          <p:nvPr>
            <p:ph type="subTitle" idx="1"/>
          </p:nvPr>
        </p:nvSpPr>
        <p:spPr>
          <a:xfrm>
            <a:off x="1227909" y="4352544"/>
            <a:ext cx="9884228" cy="1403822"/>
          </a:xfrm>
        </p:spPr>
        <p:txBody>
          <a:bodyPr>
            <a:normAutofit/>
          </a:bodyPr>
          <a:lstStyle/>
          <a:p>
            <a:r>
              <a:rPr lang="fr-FR" dirty="0"/>
              <a:t>Les interactions – L’alignement – Principe de proximité – L’Iconographie – Choisir ses couleurs </a:t>
            </a:r>
          </a:p>
        </p:txBody>
      </p:sp>
    </p:spTree>
    <p:extLst>
      <p:ext uri="{BB962C8B-B14F-4D97-AF65-F5344CB8AC3E}">
        <p14:creationId xmlns:p14="http://schemas.microsoft.com/office/powerpoint/2010/main" val="3710222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7 - 1 – </a:t>
            </a:r>
            <a:r>
              <a:rPr lang="fr-FR" sz="4000" dirty="0"/>
              <a:t>Les interactions </a:t>
            </a:r>
            <a:endParaRPr lang="fr-FR" dirty="0"/>
          </a:p>
        </p:txBody>
      </p:sp>
      <p:pic>
        <p:nvPicPr>
          <p:cNvPr id="7" name="Image 6">
            <a:extLst>
              <a:ext uri="{FF2B5EF4-FFF2-40B4-BE49-F238E27FC236}">
                <a16:creationId xmlns:a16="http://schemas.microsoft.com/office/drawing/2014/main" id="{258C654D-5947-738B-F2FE-4DD36DC6501E}"/>
              </a:ext>
            </a:extLst>
          </p:cNvPr>
          <p:cNvPicPr>
            <a:picLocks noChangeAspect="1"/>
          </p:cNvPicPr>
          <p:nvPr/>
        </p:nvPicPr>
        <p:blipFill>
          <a:blip r:embed="rId2"/>
          <a:stretch>
            <a:fillRect/>
          </a:stretch>
        </p:blipFill>
        <p:spPr>
          <a:xfrm>
            <a:off x="5985765" y="2481777"/>
            <a:ext cx="5029898" cy="4152429"/>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26086DFA-F453-9614-8326-E56BC9F9B809}"/>
              </a:ext>
            </a:extLst>
          </p:cNvPr>
          <p:cNvPicPr>
            <a:picLocks noChangeAspect="1"/>
          </p:cNvPicPr>
          <p:nvPr/>
        </p:nvPicPr>
        <p:blipFill>
          <a:blip r:embed="rId3"/>
          <a:stretch>
            <a:fillRect/>
          </a:stretch>
        </p:blipFill>
        <p:spPr>
          <a:xfrm>
            <a:off x="1647825" y="3428239"/>
            <a:ext cx="3390900" cy="2552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31283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7 - 2 – L’alignement </a:t>
            </a:r>
          </a:p>
        </p:txBody>
      </p:sp>
      <p:pic>
        <p:nvPicPr>
          <p:cNvPr id="4" name="Image 3">
            <a:extLst>
              <a:ext uri="{FF2B5EF4-FFF2-40B4-BE49-F238E27FC236}">
                <a16:creationId xmlns:a16="http://schemas.microsoft.com/office/drawing/2014/main" id="{50E52682-7C85-ADC7-8C0B-E336988031AC}"/>
              </a:ext>
            </a:extLst>
          </p:cNvPr>
          <p:cNvPicPr>
            <a:picLocks noChangeAspect="1"/>
          </p:cNvPicPr>
          <p:nvPr/>
        </p:nvPicPr>
        <p:blipFill>
          <a:blip r:embed="rId2"/>
          <a:stretch>
            <a:fillRect/>
          </a:stretch>
        </p:blipFill>
        <p:spPr>
          <a:xfrm>
            <a:off x="2231137" y="2275627"/>
            <a:ext cx="7729728" cy="4478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77820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7 - 3 – Principe de proximité </a:t>
            </a:r>
          </a:p>
        </p:txBody>
      </p:sp>
      <p:pic>
        <p:nvPicPr>
          <p:cNvPr id="5" name="Image 4">
            <a:extLst>
              <a:ext uri="{FF2B5EF4-FFF2-40B4-BE49-F238E27FC236}">
                <a16:creationId xmlns:a16="http://schemas.microsoft.com/office/drawing/2014/main" id="{4CFCBE82-8866-D91B-B0EF-B76C973E1773}"/>
              </a:ext>
            </a:extLst>
          </p:cNvPr>
          <p:cNvPicPr>
            <a:picLocks noChangeAspect="1"/>
          </p:cNvPicPr>
          <p:nvPr/>
        </p:nvPicPr>
        <p:blipFill>
          <a:blip r:embed="rId2"/>
          <a:stretch>
            <a:fillRect/>
          </a:stretch>
        </p:blipFill>
        <p:spPr>
          <a:xfrm>
            <a:off x="2231136" y="2578100"/>
            <a:ext cx="6172200" cy="850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a:extLst>
              <a:ext uri="{FF2B5EF4-FFF2-40B4-BE49-F238E27FC236}">
                <a16:creationId xmlns:a16="http://schemas.microsoft.com/office/drawing/2014/main" id="{F6E0E4F6-9B8B-8858-93DA-099EC2BF9EE8}"/>
              </a:ext>
            </a:extLst>
          </p:cNvPr>
          <p:cNvPicPr>
            <a:picLocks noChangeAspect="1"/>
          </p:cNvPicPr>
          <p:nvPr/>
        </p:nvPicPr>
        <p:blipFill>
          <a:blip r:embed="rId3"/>
          <a:stretch>
            <a:fillRect/>
          </a:stretch>
        </p:blipFill>
        <p:spPr>
          <a:xfrm>
            <a:off x="2231136" y="3573463"/>
            <a:ext cx="4914900" cy="25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Graphique 8" descr="Flèches de chevron">
            <a:extLst>
              <a:ext uri="{FF2B5EF4-FFF2-40B4-BE49-F238E27FC236}">
                <a16:creationId xmlns:a16="http://schemas.microsoft.com/office/drawing/2014/main" id="{B61AC800-2464-12B3-B2F2-53FAEA993A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8936" y="5168900"/>
            <a:ext cx="914400" cy="914400"/>
          </a:xfrm>
          <a:prstGeom prst="rect">
            <a:avLst/>
          </a:prstGeom>
        </p:spPr>
      </p:pic>
      <p:pic>
        <p:nvPicPr>
          <p:cNvPr id="11" name="Image 10">
            <a:extLst>
              <a:ext uri="{FF2B5EF4-FFF2-40B4-BE49-F238E27FC236}">
                <a16:creationId xmlns:a16="http://schemas.microsoft.com/office/drawing/2014/main" id="{9A6B7AE8-C4C1-546E-E680-DD2BD5BDB68C}"/>
              </a:ext>
            </a:extLst>
          </p:cNvPr>
          <p:cNvPicPr>
            <a:picLocks noChangeAspect="1"/>
          </p:cNvPicPr>
          <p:nvPr/>
        </p:nvPicPr>
        <p:blipFill>
          <a:blip r:embed="rId6"/>
          <a:stretch>
            <a:fillRect/>
          </a:stretch>
        </p:blipFill>
        <p:spPr>
          <a:xfrm>
            <a:off x="8403336" y="3714750"/>
            <a:ext cx="3479800" cy="2908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497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93E6AC8-BE86-A8A5-DABC-BFDD1430689E}"/>
              </a:ext>
            </a:extLst>
          </p:cNvPr>
          <p:cNvSpPr>
            <a:spLocks noGrp="1"/>
          </p:cNvSpPr>
          <p:nvPr>
            <p:ph type="title"/>
          </p:nvPr>
        </p:nvSpPr>
        <p:spPr/>
        <p:txBody>
          <a:bodyPr/>
          <a:lstStyle/>
          <a:p>
            <a:endParaRPr lang="fr-FR"/>
          </a:p>
        </p:txBody>
      </p:sp>
      <p:sp>
        <p:nvSpPr>
          <p:cNvPr id="6" name="Espace réservé du texte 5">
            <a:extLst>
              <a:ext uri="{FF2B5EF4-FFF2-40B4-BE49-F238E27FC236}">
                <a16:creationId xmlns:a16="http://schemas.microsoft.com/office/drawing/2014/main" id="{B52706B4-6A93-D43E-F49A-476AC59BE3D9}"/>
              </a:ext>
            </a:extLst>
          </p:cNvPr>
          <p:cNvSpPr>
            <a:spLocks noGrp="1"/>
          </p:cNvSpPr>
          <p:nvPr>
            <p:ph type="body" idx="1"/>
          </p:nvPr>
        </p:nvSpPr>
        <p:spPr/>
        <p:txBody>
          <a:bodyPr>
            <a:normAutofit/>
          </a:bodyPr>
          <a:lstStyle/>
          <a:p>
            <a:pPr marL="114300" indent="0">
              <a:buNone/>
            </a:pPr>
            <a:r>
              <a:rPr lang="fr-FR" dirty="0"/>
              <a:t>Magnus </a:t>
            </a:r>
            <a:r>
              <a:rPr lang="fr-FR" dirty="0" err="1"/>
              <a:t>Revang</a:t>
            </a:r>
            <a:r>
              <a:rPr lang="fr-FR" dirty="0"/>
              <a:t> résumait l’expérience utilisateur à 6 étapes :</a:t>
            </a:r>
          </a:p>
          <a:p>
            <a:pPr lvl="1"/>
            <a:r>
              <a:rPr lang="fr-FR" dirty="0"/>
              <a:t>Un site facile à trouver : d’où l’importance d’un bon référencement (</a:t>
            </a:r>
            <a:r>
              <a:rPr lang="fr-FR" dirty="0">
                <a:hlinkClick r:id="rId2"/>
              </a:rPr>
              <a:t>SEO</a:t>
            </a:r>
            <a:r>
              <a:rPr lang="fr-FR" dirty="0"/>
              <a:t>)</a:t>
            </a:r>
          </a:p>
          <a:p>
            <a:pPr lvl="1"/>
            <a:r>
              <a:rPr lang="fr-FR" dirty="0"/>
              <a:t>Un site accessible sur tous supports</a:t>
            </a:r>
          </a:p>
          <a:p>
            <a:pPr lvl="1"/>
            <a:r>
              <a:rPr lang="fr-FR" dirty="0"/>
              <a:t>Un design attrayant : pensez à votre </a:t>
            </a:r>
            <a:r>
              <a:rPr lang="fr-FR" dirty="0">
                <a:hlinkClick r:id="rId3"/>
              </a:rPr>
              <a:t>charte graphique</a:t>
            </a:r>
            <a:r>
              <a:rPr lang="fr-FR" dirty="0"/>
              <a:t> !</a:t>
            </a:r>
          </a:p>
          <a:p>
            <a:pPr lvl="1"/>
            <a:r>
              <a:rPr lang="fr-FR" dirty="0"/>
              <a:t>Une facilité d’utilisation</a:t>
            </a:r>
          </a:p>
          <a:p>
            <a:pPr lvl="1"/>
            <a:r>
              <a:rPr lang="fr-FR" dirty="0"/>
              <a:t>Un site crédible : les utilisateurs doivent avant tout être rassurés</a:t>
            </a:r>
          </a:p>
          <a:p>
            <a:pPr lvl="1"/>
            <a:r>
              <a:rPr lang="fr-FR" dirty="0"/>
              <a:t>Un site efficace et propre </a:t>
            </a:r>
          </a:p>
          <a:p>
            <a:endParaRPr lang="fr-FR" dirty="0"/>
          </a:p>
        </p:txBody>
      </p:sp>
    </p:spTree>
    <p:extLst>
      <p:ext uri="{BB962C8B-B14F-4D97-AF65-F5344CB8AC3E}">
        <p14:creationId xmlns:p14="http://schemas.microsoft.com/office/powerpoint/2010/main" val="2988015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7 - 3 – Principe de proximité </a:t>
            </a:r>
          </a:p>
        </p:txBody>
      </p:sp>
      <p:sp>
        <p:nvSpPr>
          <p:cNvPr id="3" name="ZoneTexte 2">
            <a:extLst>
              <a:ext uri="{FF2B5EF4-FFF2-40B4-BE49-F238E27FC236}">
                <a16:creationId xmlns:a16="http://schemas.microsoft.com/office/drawing/2014/main" id="{2B1F716E-A12D-6B39-42E2-04089C54B8FA}"/>
              </a:ext>
            </a:extLst>
          </p:cNvPr>
          <p:cNvSpPr txBox="1"/>
          <p:nvPr/>
        </p:nvSpPr>
        <p:spPr>
          <a:xfrm>
            <a:off x="4443413" y="2343150"/>
            <a:ext cx="3128962" cy="369332"/>
          </a:xfrm>
          <a:prstGeom prst="rect">
            <a:avLst/>
          </a:prstGeom>
          <a:noFill/>
        </p:spPr>
        <p:txBody>
          <a:bodyPr wrap="square" rtlCol="0">
            <a:spAutoFit/>
          </a:bodyPr>
          <a:lstStyle/>
          <a:p>
            <a:pPr algn="ctr"/>
            <a:r>
              <a:rPr lang="fr-FR" b="1" u="sng" dirty="0">
                <a:solidFill>
                  <a:srgbClr val="002060"/>
                </a:solidFill>
              </a:rPr>
              <a:t>Exemple :</a:t>
            </a:r>
          </a:p>
        </p:txBody>
      </p:sp>
      <p:pic>
        <p:nvPicPr>
          <p:cNvPr id="6" name="Image 5">
            <a:extLst>
              <a:ext uri="{FF2B5EF4-FFF2-40B4-BE49-F238E27FC236}">
                <a16:creationId xmlns:a16="http://schemas.microsoft.com/office/drawing/2014/main" id="{CE58FA59-0F60-3C17-EC00-94DC4F98B188}"/>
              </a:ext>
            </a:extLst>
          </p:cNvPr>
          <p:cNvPicPr>
            <a:picLocks noChangeAspect="1"/>
          </p:cNvPicPr>
          <p:nvPr/>
        </p:nvPicPr>
        <p:blipFill>
          <a:blip r:embed="rId2"/>
          <a:stretch>
            <a:fillRect/>
          </a:stretch>
        </p:blipFill>
        <p:spPr>
          <a:xfrm>
            <a:off x="728662" y="3193758"/>
            <a:ext cx="10734675" cy="25821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7003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7 - 4 – L’iconographie </a:t>
            </a:r>
          </a:p>
        </p:txBody>
      </p:sp>
      <p:pic>
        <p:nvPicPr>
          <p:cNvPr id="5" name="Image 4">
            <a:extLst>
              <a:ext uri="{FF2B5EF4-FFF2-40B4-BE49-F238E27FC236}">
                <a16:creationId xmlns:a16="http://schemas.microsoft.com/office/drawing/2014/main" id="{963F6821-7D2A-B8CA-18AF-5E6E2C69B36E}"/>
              </a:ext>
            </a:extLst>
          </p:cNvPr>
          <p:cNvPicPr>
            <a:picLocks noChangeAspect="1"/>
          </p:cNvPicPr>
          <p:nvPr/>
        </p:nvPicPr>
        <p:blipFill>
          <a:blip r:embed="rId2"/>
          <a:stretch>
            <a:fillRect/>
          </a:stretch>
        </p:blipFill>
        <p:spPr>
          <a:xfrm>
            <a:off x="684214" y="3137671"/>
            <a:ext cx="3873500" cy="2034401"/>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F9BF9BED-017F-D7F1-03B2-C8435AA6CF76}"/>
              </a:ext>
            </a:extLst>
          </p:cNvPr>
          <p:cNvPicPr>
            <a:picLocks noChangeAspect="1"/>
          </p:cNvPicPr>
          <p:nvPr/>
        </p:nvPicPr>
        <p:blipFill>
          <a:blip r:embed="rId3">
            <a:alphaModFix/>
          </a:blip>
          <a:stretch>
            <a:fillRect/>
          </a:stretch>
        </p:blipFill>
        <p:spPr>
          <a:xfrm>
            <a:off x="6251565" y="2843122"/>
            <a:ext cx="5099059" cy="262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Flèche vers la droite 8">
            <a:extLst>
              <a:ext uri="{FF2B5EF4-FFF2-40B4-BE49-F238E27FC236}">
                <a16:creationId xmlns:a16="http://schemas.microsoft.com/office/drawing/2014/main" id="{0F8FC50C-BD39-8733-DBCD-8702DEFD7CCD}"/>
              </a:ext>
            </a:extLst>
          </p:cNvPr>
          <p:cNvSpPr/>
          <p:nvPr/>
        </p:nvSpPr>
        <p:spPr>
          <a:xfrm>
            <a:off x="5114925" y="3943349"/>
            <a:ext cx="825511" cy="761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5847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7 - 4 – L’iconographie </a:t>
            </a:r>
          </a:p>
        </p:txBody>
      </p:sp>
      <p:pic>
        <p:nvPicPr>
          <p:cNvPr id="4" name="Image 3">
            <a:extLst>
              <a:ext uri="{FF2B5EF4-FFF2-40B4-BE49-F238E27FC236}">
                <a16:creationId xmlns:a16="http://schemas.microsoft.com/office/drawing/2014/main" id="{A6BD4CCB-9C24-2AD8-D6A3-B22F6A8FD3B2}"/>
              </a:ext>
            </a:extLst>
          </p:cNvPr>
          <p:cNvPicPr>
            <a:picLocks noChangeAspect="1"/>
          </p:cNvPicPr>
          <p:nvPr/>
        </p:nvPicPr>
        <p:blipFill>
          <a:blip r:embed="rId2"/>
          <a:stretch>
            <a:fillRect/>
          </a:stretch>
        </p:blipFill>
        <p:spPr>
          <a:xfrm>
            <a:off x="3957637" y="2790826"/>
            <a:ext cx="4648200" cy="281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167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7 - 5 – Choisir ses couleurs  </a:t>
            </a:r>
          </a:p>
        </p:txBody>
      </p:sp>
      <p:pic>
        <p:nvPicPr>
          <p:cNvPr id="5" name="Image 4">
            <a:extLst>
              <a:ext uri="{FF2B5EF4-FFF2-40B4-BE49-F238E27FC236}">
                <a16:creationId xmlns:a16="http://schemas.microsoft.com/office/drawing/2014/main" id="{A462936C-0E6C-9790-8BC4-B47282D2D677}"/>
              </a:ext>
            </a:extLst>
          </p:cNvPr>
          <p:cNvPicPr>
            <a:picLocks noChangeAspect="1"/>
          </p:cNvPicPr>
          <p:nvPr/>
        </p:nvPicPr>
        <p:blipFill>
          <a:blip r:embed="rId2"/>
          <a:stretch>
            <a:fillRect/>
          </a:stretch>
        </p:blipFill>
        <p:spPr>
          <a:xfrm>
            <a:off x="187328" y="2392876"/>
            <a:ext cx="5446719" cy="4057727"/>
          </a:xfrm>
          <a:prstGeom prst="rect">
            <a:avLst/>
          </a:prstGeom>
          <a:ln>
            <a:noFill/>
          </a:ln>
          <a:effectLst>
            <a:outerShdw blurRad="292100" dist="139700" dir="2700000" algn="tl" rotWithShape="0">
              <a:srgbClr val="333333">
                <a:alpha val="65000"/>
              </a:srgbClr>
            </a:outerShdw>
          </a:effectLst>
        </p:spPr>
      </p:pic>
      <p:sp>
        <p:nvSpPr>
          <p:cNvPr id="6" name="Flèche vers la droite 5">
            <a:extLst>
              <a:ext uri="{FF2B5EF4-FFF2-40B4-BE49-F238E27FC236}">
                <a16:creationId xmlns:a16="http://schemas.microsoft.com/office/drawing/2014/main" id="{2C193E42-EA5A-D894-273A-AEA32A3CC0D3}"/>
              </a:ext>
            </a:extLst>
          </p:cNvPr>
          <p:cNvSpPr/>
          <p:nvPr/>
        </p:nvSpPr>
        <p:spPr>
          <a:xfrm>
            <a:off x="5915014" y="4204527"/>
            <a:ext cx="500076" cy="500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8822086C-4EFF-3B1B-BF5D-00B946A1F0A0}"/>
              </a:ext>
            </a:extLst>
          </p:cNvPr>
          <p:cNvPicPr>
            <a:picLocks noChangeAspect="1"/>
          </p:cNvPicPr>
          <p:nvPr/>
        </p:nvPicPr>
        <p:blipFill>
          <a:blip r:embed="rId3"/>
          <a:stretch>
            <a:fillRect/>
          </a:stretch>
        </p:blipFill>
        <p:spPr>
          <a:xfrm>
            <a:off x="6600818" y="2410690"/>
            <a:ext cx="5251887" cy="40399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0705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7 - 5 – Choisir ses couleurs  </a:t>
            </a:r>
          </a:p>
        </p:txBody>
      </p:sp>
      <p:pic>
        <p:nvPicPr>
          <p:cNvPr id="5" name="Image 4">
            <a:extLst>
              <a:ext uri="{FF2B5EF4-FFF2-40B4-BE49-F238E27FC236}">
                <a16:creationId xmlns:a16="http://schemas.microsoft.com/office/drawing/2014/main" id="{51293D6A-3C6C-1981-9B85-B06A70EF376B}"/>
              </a:ext>
            </a:extLst>
          </p:cNvPr>
          <p:cNvPicPr>
            <a:picLocks noChangeAspect="1"/>
          </p:cNvPicPr>
          <p:nvPr/>
        </p:nvPicPr>
        <p:blipFill>
          <a:blip r:embed="rId2"/>
          <a:stretch>
            <a:fillRect/>
          </a:stretch>
        </p:blipFill>
        <p:spPr>
          <a:xfrm>
            <a:off x="3423763" y="2300289"/>
            <a:ext cx="5344473" cy="4438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2611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7 - 5 – Choisir ses couleurs  </a:t>
            </a:r>
          </a:p>
        </p:txBody>
      </p:sp>
      <p:sp>
        <p:nvSpPr>
          <p:cNvPr id="6" name="Flèche vers la droite 5">
            <a:extLst>
              <a:ext uri="{FF2B5EF4-FFF2-40B4-BE49-F238E27FC236}">
                <a16:creationId xmlns:a16="http://schemas.microsoft.com/office/drawing/2014/main" id="{2C193E42-EA5A-D894-273A-AEA32A3CC0D3}"/>
              </a:ext>
            </a:extLst>
          </p:cNvPr>
          <p:cNvSpPr/>
          <p:nvPr/>
        </p:nvSpPr>
        <p:spPr>
          <a:xfrm>
            <a:off x="5031814" y="4195477"/>
            <a:ext cx="500076" cy="500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8E4FB42A-4957-DBDD-5C2C-D302CF37D02E}"/>
              </a:ext>
            </a:extLst>
          </p:cNvPr>
          <p:cNvPicPr>
            <a:picLocks noChangeAspect="1"/>
          </p:cNvPicPr>
          <p:nvPr/>
        </p:nvPicPr>
        <p:blipFill>
          <a:blip r:embed="rId2"/>
          <a:stretch>
            <a:fillRect/>
          </a:stretch>
        </p:blipFill>
        <p:spPr>
          <a:xfrm>
            <a:off x="1789025" y="2413508"/>
            <a:ext cx="2696156" cy="4064000"/>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D2DF20F3-1EBE-798E-4D4C-D22FF321AE35}"/>
              </a:ext>
            </a:extLst>
          </p:cNvPr>
          <p:cNvPicPr>
            <a:picLocks noChangeAspect="1"/>
          </p:cNvPicPr>
          <p:nvPr/>
        </p:nvPicPr>
        <p:blipFill>
          <a:blip r:embed="rId3"/>
          <a:stretch>
            <a:fillRect/>
          </a:stretch>
        </p:blipFill>
        <p:spPr>
          <a:xfrm>
            <a:off x="5672137" y="3038614"/>
            <a:ext cx="5862637" cy="26260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81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1-1 - UX : Expérience Utilisateur</a:t>
            </a:r>
          </a:p>
        </p:txBody>
      </p:sp>
      <p:pic>
        <p:nvPicPr>
          <p:cNvPr id="5" name="Image 4">
            <a:extLst>
              <a:ext uri="{FF2B5EF4-FFF2-40B4-BE49-F238E27FC236}">
                <a16:creationId xmlns:a16="http://schemas.microsoft.com/office/drawing/2014/main" id="{1CDF312D-6C9B-09CA-3C2F-C57A7F951E33}"/>
              </a:ext>
            </a:extLst>
          </p:cNvPr>
          <p:cNvPicPr>
            <a:picLocks noChangeAspect="1"/>
          </p:cNvPicPr>
          <p:nvPr/>
        </p:nvPicPr>
        <p:blipFill>
          <a:blip r:embed="rId2"/>
          <a:stretch>
            <a:fillRect/>
          </a:stretch>
        </p:blipFill>
        <p:spPr>
          <a:xfrm>
            <a:off x="2997200" y="2393950"/>
            <a:ext cx="6654800" cy="4241800"/>
          </a:xfrm>
          <a:prstGeom prst="rect">
            <a:avLst/>
          </a:prstGeom>
        </p:spPr>
      </p:pic>
    </p:spTree>
    <p:extLst>
      <p:ext uri="{BB962C8B-B14F-4D97-AF65-F5344CB8AC3E}">
        <p14:creationId xmlns:p14="http://schemas.microsoft.com/office/powerpoint/2010/main" val="4291393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F94F745-3F85-7370-5D32-7EFF43429F49}"/>
              </a:ext>
            </a:extLst>
          </p:cNvPr>
          <p:cNvSpPr>
            <a:spLocks noGrp="1"/>
          </p:cNvSpPr>
          <p:nvPr>
            <p:ph type="title"/>
          </p:nvPr>
        </p:nvSpPr>
        <p:spPr/>
        <p:txBody>
          <a:bodyPr/>
          <a:lstStyle/>
          <a:p>
            <a:r>
              <a:rPr lang="fr-FR" dirty="0"/>
              <a:t>1-1 - UX : Expérience Utilisateur</a:t>
            </a:r>
          </a:p>
        </p:txBody>
      </p:sp>
      <p:pic>
        <p:nvPicPr>
          <p:cNvPr id="3" name="Image 2">
            <a:extLst>
              <a:ext uri="{FF2B5EF4-FFF2-40B4-BE49-F238E27FC236}">
                <a16:creationId xmlns:a16="http://schemas.microsoft.com/office/drawing/2014/main" id="{03548036-0B00-F072-5874-F431B889A6C2}"/>
              </a:ext>
            </a:extLst>
          </p:cNvPr>
          <p:cNvPicPr>
            <a:picLocks noChangeAspect="1"/>
          </p:cNvPicPr>
          <p:nvPr/>
        </p:nvPicPr>
        <p:blipFill>
          <a:blip r:embed="rId2"/>
          <a:stretch>
            <a:fillRect/>
          </a:stretch>
        </p:blipFill>
        <p:spPr>
          <a:xfrm>
            <a:off x="2768600" y="2365375"/>
            <a:ext cx="6654800" cy="4241800"/>
          </a:xfrm>
          <a:prstGeom prst="rect">
            <a:avLst/>
          </a:prstGeom>
        </p:spPr>
      </p:pic>
    </p:spTree>
    <p:extLst>
      <p:ext uri="{BB962C8B-B14F-4D97-AF65-F5344CB8AC3E}">
        <p14:creationId xmlns:p14="http://schemas.microsoft.com/office/powerpoint/2010/main" val="2295221838"/>
      </p:ext>
    </p:extLst>
  </p:cSld>
  <p:clrMapOvr>
    <a:masterClrMapping/>
  </p:clrMapOvr>
</p:sld>
</file>

<file path=ppt/theme/theme1.xml><?xml version="1.0" encoding="utf-8"?>
<a:theme xmlns:a="http://schemas.openxmlformats.org/drawingml/2006/main" name="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846D245308AA4EB023BD3E00C06BE5" ma:contentTypeVersion="12" ma:contentTypeDescription="Crée un document." ma:contentTypeScope="" ma:versionID="d6065e0fb6cd148b4ceeaceb900773f7">
  <xsd:schema xmlns:xsd="http://www.w3.org/2001/XMLSchema" xmlns:xs="http://www.w3.org/2001/XMLSchema" xmlns:p="http://schemas.microsoft.com/office/2006/metadata/properties" xmlns:ns2="a130a441-7c29-4d8b-b7eb-4df64516a969" xmlns:ns3="6ae1ad69-8322-46ed-a171-1a10e620cf7b" targetNamespace="http://schemas.microsoft.com/office/2006/metadata/properties" ma:root="true" ma:fieldsID="9d86bfbc8aa8879781b6652396a40403" ns2:_="" ns3:_="">
    <xsd:import namespace="a130a441-7c29-4d8b-b7eb-4df64516a969"/>
    <xsd:import namespace="6ae1ad69-8322-46ed-a171-1a10e620cf7b"/>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30a441-7c29-4d8b-b7eb-4df64516a9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e1ad69-8322-46ed-a171-1a10e620cf7b"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7c00ccf-f8de-4a02-a5cc-af985980faed}" ma:internalName="TaxCatchAll" ma:showField="CatchAllData" ma:web="6ae1ad69-8322-46ed-a171-1a10e620cf7b">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70B088-7B4D-40D5-B5F1-513911580429}"/>
</file>

<file path=customXml/itemProps2.xml><?xml version="1.0" encoding="utf-8"?>
<ds:datastoreItem xmlns:ds="http://schemas.openxmlformats.org/officeDocument/2006/customXml" ds:itemID="{98CB42CD-AC47-460E-BBDB-417297A864E2}"/>
</file>

<file path=docProps/app.xml><?xml version="1.0" encoding="utf-8"?>
<Properties xmlns="http://schemas.openxmlformats.org/officeDocument/2006/extended-properties" xmlns:vt="http://schemas.openxmlformats.org/officeDocument/2006/docPropsVTypes">
  <TotalTime>473</TotalTime>
  <Words>1828</Words>
  <Application>Microsoft Macintosh PowerPoint</Application>
  <PresentationFormat>Grand écran</PresentationFormat>
  <Paragraphs>156</Paragraphs>
  <Slides>75</Slides>
  <Notes>2</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75</vt:i4>
      </vt:variant>
    </vt:vector>
  </HeadingPairs>
  <TitlesOfParts>
    <vt:vector size="81" baseType="lpstr">
      <vt:lpstr>Arial</vt:lpstr>
      <vt:lpstr>Calibri</vt:lpstr>
      <vt:lpstr>Gill Sans</vt:lpstr>
      <vt:lpstr>Wingdings</vt:lpstr>
      <vt:lpstr>Colis</vt:lpstr>
      <vt:lpstr>1_Colis</vt:lpstr>
      <vt:lpstr>Présentation PowerPoint</vt:lpstr>
      <vt:lpstr>SOMMAIRE</vt:lpstr>
      <vt:lpstr>1 - UX/UI Design, c’est quoi?</vt:lpstr>
      <vt:lpstr>1-2 - UX : Expérience Utilisateur</vt:lpstr>
      <vt:lpstr>1-1 - UX : Expérience Utilisateur</vt:lpstr>
      <vt:lpstr>1-1 - UX : Expérience Utilisateur</vt:lpstr>
      <vt:lpstr>Présentation PowerPoint</vt:lpstr>
      <vt:lpstr>1-1 - UX : Expérience Utilisateur</vt:lpstr>
      <vt:lpstr>1-1 - UX : Expérience Utilisateur</vt:lpstr>
      <vt:lpstr>1- 2 - UI : Interface Utilisateur </vt:lpstr>
      <vt:lpstr>1- 2 - UI : Interface Utilisateur </vt:lpstr>
      <vt:lpstr>1- 2 - UI : Interface Utilisateur </vt:lpstr>
      <vt:lpstr>1- 3 – Le mot design</vt:lpstr>
      <vt:lpstr>1- 3 – Le mot design</vt:lpstr>
      <vt:lpstr>1- 2 - UI : Interface Utilisateur </vt:lpstr>
      <vt:lpstr>1- 2 - UI : Interface Utilisateur </vt:lpstr>
      <vt:lpstr>2 - Etudes des clients.</vt:lpstr>
      <vt:lpstr>2-1 - Pourquoi bien connaitre son client est important? </vt:lpstr>
      <vt:lpstr>2-1 - Pourquoi bien connaitre son client est important? </vt:lpstr>
      <vt:lpstr>2-1 - Pourquoi bien connaitre son client est important? </vt:lpstr>
      <vt:lpstr>2-1 - Pourquoi bien connaitre son client est important? </vt:lpstr>
      <vt:lpstr>2-1 - Pourquoi bien connaitre son client est important? </vt:lpstr>
      <vt:lpstr>2-1 - Pourquoi bien connaitre son client est important? </vt:lpstr>
      <vt:lpstr>2-1 - Pourquoi bien connaitre son client est important? </vt:lpstr>
      <vt:lpstr>2-2 - Communiquer avec ses visiteurs / prospects</vt:lpstr>
      <vt:lpstr>2-3 - Concevoir un persona</vt:lpstr>
      <vt:lpstr>2-3 - Concevoir un persona</vt:lpstr>
      <vt:lpstr>2-3 - Concevoir un persona</vt:lpstr>
      <vt:lpstr>2-3 - Concevoir un persona</vt:lpstr>
      <vt:lpstr>3 – Création du contenu</vt:lpstr>
      <vt:lpstr>3 - 1 - Créer du contenu grâce à la méthode Content-first.</vt:lpstr>
      <vt:lpstr>3 - 1 - Créer du contenu grâce à la méthode Content-first.</vt:lpstr>
      <vt:lpstr>3 - 1 - Créer du contenu grâce à la méthode Content-first.</vt:lpstr>
      <vt:lpstr>3 - 2 - Quel est votre objectif? </vt:lpstr>
      <vt:lpstr>3 - 3 - Appel à l’action.</vt:lpstr>
      <vt:lpstr>3 - 3 - Appel à l’action.</vt:lpstr>
      <vt:lpstr>3 - 3 - Appel à l’action.</vt:lpstr>
      <vt:lpstr>3 - 3 - Appel à l’action.</vt:lpstr>
      <vt:lpstr>4 – WireFrame </vt:lpstr>
      <vt:lpstr>4 – 1 - C’est quoi les wireframes?</vt:lpstr>
      <vt:lpstr>4 – 1 - C’est quoi les wireframes?</vt:lpstr>
      <vt:lpstr>4 – 1 - C’est quoi les wireframes?</vt:lpstr>
      <vt:lpstr>4 – 1 - C’est quoi les wireframes?</vt:lpstr>
      <vt:lpstr>4 – 1 - C’est quoi les wireframes?</vt:lpstr>
      <vt:lpstr>4 – 2 - Règle 1 : Noir/Blanc </vt:lpstr>
      <vt:lpstr>4 – 3 - Règle 2 : Placeholders </vt:lpstr>
      <vt:lpstr>4 – 3 - Règle 2 : Placeholders </vt:lpstr>
      <vt:lpstr>4 – 3 - Règle 2 : Placeholders </vt:lpstr>
      <vt:lpstr>4 – 3 - Règle 2 : Placeholders </vt:lpstr>
      <vt:lpstr>4 – 3 - Règle 2 : Placeholders </vt:lpstr>
      <vt:lpstr>4 – 4 - Règle 3 : Cohérence </vt:lpstr>
      <vt:lpstr>4 – 4 - Règle 3 : Cohérence </vt:lpstr>
      <vt:lpstr>4 – 4 - Règle 3 : Cohérence </vt:lpstr>
      <vt:lpstr>5 – La hiérarchie </vt:lpstr>
      <vt:lpstr>5 – 1 - La taille des éléments</vt:lpstr>
      <vt:lpstr>5 – 1 - La taille des éléments</vt:lpstr>
      <vt:lpstr>5 – 2 - Epaisseur du texte </vt:lpstr>
      <vt:lpstr>5 – 3 - Les couleurs et fonds </vt:lpstr>
      <vt:lpstr>5 – 4 – Les labels </vt:lpstr>
      <vt:lpstr>5 – 5 – Sémantique des actions</vt:lpstr>
      <vt:lpstr>6 – La navigation</vt:lpstr>
      <vt:lpstr>6 – 1 - Construire une bonne navigation  </vt:lpstr>
      <vt:lpstr>6 – 1 - Construire une bonne navigation  </vt:lpstr>
      <vt:lpstr>6 – 2 – Structure globale d’un site </vt:lpstr>
      <vt:lpstr>6 – 3 - UX: La navigation sur mobile</vt:lpstr>
      <vt:lpstr>7 – Les principes de conception</vt:lpstr>
      <vt:lpstr>7 - 1 – Les interactions </vt:lpstr>
      <vt:lpstr>7 - 2 – L’alignement </vt:lpstr>
      <vt:lpstr>7 - 3 – Principe de proximité </vt:lpstr>
      <vt:lpstr>7 - 3 – Principe de proximité </vt:lpstr>
      <vt:lpstr>7 - 4 – L’iconographie </vt:lpstr>
      <vt:lpstr>7 - 4 – L’iconographie </vt:lpstr>
      <vt:lpstr>7 - 5 – Choisir ses couleurs  </vt:lpstr>
      <vt:lpstr>7 - 5 – Choisir ses couleurs  </vt:lpstr>
      <vt:lpstr>7 - 5 – Choisir ses couleurs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Mohamed Aijjou</cp:lastModifiedBy>
  <cp:revision>3</cp:revision>
  <dcterms:created xsi:type="dcterms:W3CDTF">2022-06-12T08:11:30Z</dcterms:created>
  <dcterms:modified xsi:type="dcterms:W3CDTF">2023-06-01T07:59:51Z</dcterms:modified>
</cp:coreProperties>
</file>